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6" r:id="rId3"/>
    <p:sldId id="279" r:id="rId4"/>
    <p:sldId id="295" r:id="rId5"/>
    <p:sldId id="272" r:id="rId6"/>
    <p:sldId id="281" r:id="rId7"/>
    <p:sldId id="313" r:id="rId8"/>
    <p:sldId id="294" r:id="rId9"/>
    <p:sldId id="283" r:id="rId10"/>
    <p:sldId id="269" r:id="rId11"/>
    <p:sldId id="300" r:id="rId12"/>
    <p:sldId id="301" r:id="rId13"/>
    <p:sldId id="302" r:id="rId14"/>
    <p:sldId id="315" r:id="rId15"/>
    <p:sldId id="310" r:id="rId16"/>
    <p:sldId id="30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6985" autoAdjust="0"/>
  </p:normalViewPr>
  <p:slideViewPr>
    <p:cSldViewPr snapToGrid="0">
      <p:cViewPr>
        <p:scale>
          <a:sx n="80" d="100"/>
          <a:sy n="80" d="100"/>
        </p:scale>
        <p:origin x="32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6;%20&#1089;&#1090;&#1072;&#1088;&#1086;&#1081;%20&#1074;&#1080;&#1085;&#1076;&#1099;\&#1052;&#1086;&#1080;%20&#1076;&#1086;&#1082;&#1091;&#1084;&#1077;&#1085;&#1090;&#1099;\&#1044;&#1080;&#1087;&#1083;&#1086;&#1084;&#1099;\&#1044;&#1080;&#1087;&#1083;&#1086;&#1084;&#1085;&#1080;&#1082;&#1080;%20&#1051;&#1069;&#1043;&#1048;\2014\&#1044;&#1080;&#1087;&#1083;&#1086;&#1084;&#1099;%202014\&#1043;&#1052;&#1059;_&#1090;&#1077;&#1084;&#1099;\&#1048;&#1085;&#1074;&#1077;&#1089;&#1090;&#1080;&#1094;&#1080;&#1086;&#1085;&#1085;&#1072;&#1103;%20&#1087;&#1088;&#1080;&#1074;&#1083;&#1077;&#1082;&#1072;&#1090;&#1077;&#1083;&#1100;&#1085;&#1086;&#1089;&#1090;&#1100;%20&#1084;&#1091;&#1085;&#1080;&#1094;&#1080;&#1087;&#1072;&#1083;&#1100;&#1085;&#1086;&#1075;&#1086;%20&#1086;&#1073;&#1088;&#1072;&#1079;&#1086;&#1074;&#1072;&#1085;&#1080;&#1103;\&#1057;&#1090;&#1072;&#1090;&#1080;&#1089;&#1090;&#1080;&#1082;&#1072;%20&#1051;&#1080;&#1087;&#1077;&#1094;&#1082;\&#1042;&#1089;&#1087;&#1086;&#1084;&#1086;&#1075;&#1072;&#1090;&#1077;&#1083;&#1100;&#1085;&#1099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6;%20&#1089;&#1090;&#1072;&#1088;&#1086;&#1081;%20&#1074;&#1080;&#1085;&#1076;&#1099;\&#1052;&#1086;&#1080;%20&#1076;&#1086;&#1082;&#1091;&#1084;&#1077;&#1085;&#1090;&#1099;\&#1044;&#1080;&#1087;&#1083;&#1086;&#1084;&#1099;\&#1044;&#1080;&#1087;&#1083;&#1086;&#1084;&#1085;&#1080;&#1082;&#1080;%20&#1051;&#1069;&#1043;&#1048;\2014\&#1044;&#1080;&#1087;&#1083;&#1086;&#1084;&#1099;%202014\&#1043;&#1052;&#1059;_&#1090;&#1077;&#1084;&#1099;\&#1048;&#1085;&#1074;&#1077;&#1089;&#1090;&#1080;&#1094;&#1080;&#1086;&#1085;&#1085;&#1072;&#1103;%20&#1087;&#1088;&#1080;&#1074;&#1083;&#1077;&#1082;&#1072;&#1090;&#1077;&#1083;&#1100;&#1085;&#1086;&#1089;&#1090;&#1100;%20&#1084;&#1091;&#1085;&#1080;&#1094;&#1080;&#1087;&#1072;&#1083;&#1100;&#1085;&#1086;&#1075;&#1086;%20&#1086;&#1073;&#1088;&#1072;&#1079;&#1086;&#1074;&#1072;&#1085;&#1080;&#1103;\&#1057;&#1090;&#1072;&#1090;&#1080;&#1089;&#1090;&#1080;&#1082;&#1072;%20&#1051;&#1080;&#1087;&#1077;&#1094;&#1082;\&#1042;&#1089;&#1087;&#1086;&#1084;&#1086;&#1075;&#1072;&#1090;&#1077;&#1083;&#1100;&#1085;&#1099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Лист1!$H$12:$H$25</c:f>
              <c:strCache>
                <c:ptCount val="14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60-69</c:v>
                </c:pt>
                <c:pt idx="13">
                  <c:v>70 и более</c:v>
                </c:pt>
              </c:strCache>
            </c:strRef>
          </c:cat>
          <c:val>
            <c:numRef>
              <c:f>Лист1!$R$12:$R$25</c:f>
              <c:numCache>
                <c:formatCode>General</c:formatCode>
                <c:ptCount val="14"/>
                <c:pt idx="0">
                  <c:v>5.5</c:v>
                </c:pt>
                <c:pt idx="1">
                  <c:v>5</c:v>
                </c:pt>
                <c:pt idx="2">
                  <c:v>4.5</c:v>
                </c:pt>
                <c:pt idx="3">
                  <c:v>4.5</c:v>
                </c:pt>
                <c:pt idx="4">
                  <c:v>5.8</c:v>
                </c:pt>
                <c:pt idx="5">
                  <c:v>8.1</c:v>
                </c:pt>
                <c:pt idx="6">
                  <c:v>7.5</c:v>
                </c:pt>
                <c:pt idx="7">
                  <c:v>7.2</c:v>
                </c:pt>
                <c:pt idx="8">
                  <c:v>6.8</c:v>
                </c:pt>
                <c:pt idx="9">
                  <c:v>6.7</c:v>
                </c:pt>
                <c:pt idx="10">
                  <c:v>8.4</c:v>
                </c:pt>
                <c:pt idx="11">
                  <c:v>8.1</c:v>
                </c:pt>
                <c:pt idx="12">
                  <c:v>10.6</c:v>
                </c:pt>
                <c:pt idx="13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Больничные организации</c:v>
          </c:tx>
          <c:marker>
            <c:symbol val="none"/>
          </c:marker>
          <c:cat>
            <c:numRef>
              <c:f>Лист1!$N$38:$S$38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Лист1!$N$39:$S$39</c:f>
              <c:numCache>
                <c:formatCode>General</c:formatCode>
                <c:ptCount val="6"/>
                <c:pt idx="0">
                  <c:v>24</c:v>
                </c:pt>
                <c:pt idx="1">
                  <c:v>25</c:v>
                </c:pt>
                <c:pt idx="2">
                  <c:v>25</c:v>
                </c:pt>
                <c:pt idx="3">
                  <c:v>26</c:v>
                </c:pt>
                <c:pt idx="4">
                  <c:v>25</c:v>
                </c:pt>
                <c:pt idx="5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v>Амбулаторно-поликлинические организации</c:v>
          </c:tx>
          <c:marker>
            <c:symbol val="none"/>
          </c:marker>
          <c:val>
            <c:numRef>
              <c:f>Лист1!$V$42:$AA$42</c:f>
              <c:numCache>
                <c:formatCode>General</c:formatCode>
                <c:ptCount val="6"/>
                <c:pt idx="0">
                  <c:v>47</c:v>
                </c:pt>
                <c:pt idx="1">
                  <c:v>49</c:v>
                </c:pt>
                <c:pt idx="2">
                  <c:v>49</c:v>
                </c:pt>
                <c:pt idx="3">
                  <c:v>44</c:v>
                </c:pt>
                <c:pt idx="4">
                  <c:v>48</c:v>
                </c:pt>
                <c:pt idx="5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22880"/>
        <c:axId val="22524672"/>
      </c:lineChart>
      <c:catAx>
        <c:axId val="225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524672"/>
        <c:crosses val="autoZero"/>
        <c:auto val="1"/>
        <c:lblAlgn val="ctr"/>
        <c:lblOffset val="100"/>
        <c:noMultiLvlLbl val="0"/>
      </c:catAx>
      <c:valAx>
        <c:axId val="2252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5228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20" y="0"/>
            <a:ext cx="4541079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7659756" y="1646237"/>
            <a:ext cx="1484243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387600"/>
            <a:ext cx="9144000" cy="18796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8546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ИНВЕСТИЦИОННОЕ ПРЕДЛОЖЕНИЕ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ОБЪЕКТУ МУНИЦИПАЛЬНОЙ СОБСТВЕННОСТИ </a:t>
            </a:r>
            <a:b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пер. 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Луначарского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1а)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temp\инвестиционные предложения\оформление\DSCF22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r="27240" b="23291"/>
          <a:stretch/>
        </p:blipFill>
        <p:spPr bwMode="auto">
          <a:xfrm>
            <a:off x="50800" y="1799400"/>
            <a:ext cx="34925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b="20265"/>
          <a:stretch/>
        </p:blipFill>
        <p:spPr>
          <a:xfrm>
            <a:off x="50801" y="4258152"/>
            <a:ext cx="3492500" cy="2498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800" y="241300"/>
            <a:ext cx="5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ПЕРЕУЛОК ЛУНАЧАРСКОГО, 1А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23220"/>
            <a:ext cx="5219700" cy="4392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0801" y="1799400"/>
            <a:ext cx="442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 объекта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241300"/>
            <a:ext cx="5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ПЕРЕУЛОК ЛУНАЧАРСКОГО, 1А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3080" r="7361" b="18597"/>
          <a:stretch/>
        </p:blipFill>
        <p:spPr>
          <a:xfrm>
            <a:off x="88900" y="1696188"/>
            <a:ext cx="9017000" cy="5162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1951" y="1879600"/>
            <a:ext cx="403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оэтажный план объекта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1-й Этаж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241300"/>
            <a:ext cx="5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ПЕРЕУЛОК ЛУНАЧАРСКОГО, 1А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4540" r="10694" b="25706"/>
          <a:stretch/>
        </p:blipFill>
        <p:spPr>
          <a:xfrm>
            <a:off x="0" y="1765300"/>
            <a:ext cx="9033358" cy="471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1951" y="1879600"/>
            <a:ext cx="403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оэтажный план объекта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2-й Этаж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241300"/>
            <a:ext cx="5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ПЕРЕУЛОК ЛУНАЧАРСКОГО, 1А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15253" r="5557" b="25696"/>
          <a:stretch/>
        </p:blipFill>
        <p:spPr>
          <a:xfrm>
            <a:off x="533400" y="2525931"/>
            <a:ext cx="8322614" cy="4243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3106" y="1879600"/>
            <a:ext cx="4516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оэтажный план объекта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соглашения. Подвал и склад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4" t="36555" r="31333" b="45445"/>
          <a:stretch/>
        </p:blipFill>
        <p:spPr>
          <a:xfrm rot="10800000">
            <a:off x="452671" y="2720925"/>
            <a:ext cx="2098756" cy="18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ВИЗУАЛЬНЫЕ ПРИМЕРЫ РЕКОНСТРУКЦИИ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800" y="241300"/>
            <a:ext cx="5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ПЕРЕУЛОК ЛУНАЧАРСКОГО, 1А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5" y="4429246"/>
            <a:ext cx="4296780" cy="2141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2" y="1934242"/>
            <a:ext cx="4296780" cy="2141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2" y="4429248"/>
            <a:ext cx="4296780" cy="21413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4" y="1934241"/>
            <a:ext cx="4296782" cy="21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ЛОКАЛЬНЫЕ ОСОБЕННОСТИ РАСПОЛОЖЕНИЯ 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193802"/>
            <a:ext cx="5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ПЕРЕУЛОК ЛУНАЧАРСКОГО, 1А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48354"/>
              </p:ext>
            </p:extLst>
          </p:nvPr>
        </p:nvGraphicFramePr>
        <p:xfrm>
          <a:off x="235131" y="1947797"/>
          <a:ext cx="8634551" cy="4856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3327"/>
                <a:gridCol w="1340732"/>
                <a:gridCol w="587200"/>
                <a:gridCol w="1340732"/>
                <a:gridCol w="1162560"/>
              </a:tblGrid>
              <a:tr h="3636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 отдаленность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карте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 (при движение на автотранспорте)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образовательная школа №59 «Перспектива», ул. 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Шкатова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№52, ул. Кротевича, 9а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Автобусная остановка – «Городская больница 1»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№12, ул. Гагарина, 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№6, ул. Шкатова, 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Крупный продовольственный магазин, ул. Гагарина 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№74, Ул. Вавилова, 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крупной автомобильной развязки, Ул. Гагарина - ул. Студеновская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железнодорожной развязки, 276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 вокзал, улица Гагарина, 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Автовокзал, проспект Победы, 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Аэропорт, Липецкий район, Липецкая область, Россия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107" marR="8107" marT="81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r="18965"/>
          <a:stretch/>
        </p:blipFill>
        <p:spPr bwMode="auto">
          <a:xfrm>
            <a:off x="106549" y="1983178"/>
            <a:ext cx="4311073" cy="46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r="20107"/>
          <a:stretch/>
        </p:blipFill>
        <p:spPr bwMode="auto">
          <a:xfrm>
            <a:off x="4623119" y="1971303"/>
            <a:ext cx="4188380" cy="46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241300"/>
            <a:ext cx="5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ПЕРЕУЛОК ЛУНАЧАРСКОГО, 1А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187044" y="2790701"/>
            <a:ext cx="2149434" cy="2850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189517" y="2790701"/>
            <a:ext cx="3146961" cy="355072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04405" y="3372592"/>
            <a:ext cx="3063834" cy="92627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04405" y="3372592"/>
            <a:ext cx="118753" cy="13062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062841" y="3372592"/>
            <a:ext cx="41565" cy="14586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32509" y="3372592"/>
            <a:ext cx="751114" cy="239881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83623" y="3372592"/>
            <a:ext cx="139535" cy="239881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83623" y="3372592"/>
            <a:ext cx="341416" cy="228006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104405" y="3372592"/>
            <a:ext cx="451263" cy="258882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81891" y="3372592"/>
            <a:ext cx="522515" cy="228006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6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538497"/>
            <a:ext cx="9144000" cy="332739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196015" y="2646576"/>
            <a:ext cx="4859085" cy="3352791"/>
            <a:chOff x="3381375" y="2048201"/>
            <a:chExt cx="4859085" cy="335279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381375" y="2048201"/>
              <a:ext cx="4819650" cy="3059103"/>
              <a:chOff x="0" y="329"/>
              <a:chExt cx="4820023" cy="3086785"/>
            </a:xfrm>
            <a:noFill/>
          </p:grpSpPr>
          <p:grpSp>
            <p:nvGrpSpPr>
              <p:cNvPr id="10" name="Группа 9"/>
              <p:cNvGrpSpPr>
                <a:grpSpLocks/>
              </p:cNvGrpSpPr>
              <p:nvPr/>
            </p:nvGrpSpPr>
            <p:grpSpPr bwMode="auto">
              <a:xfrm>
                <a:off x="19053" y="329"/>
                <a:ext cx="4800970" cy="1871025"/>
                <a:chOff x="1052770" y="1097817"/>
                <a:chExt cx="48688" cy="10025"/>
              </a:xfrm>
              <a:grpFill/>
            </p:grpSpPr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52788" y="1099734"/>
                  <a:ext cx="48670" cy="148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r">
                    <a:spcAft>
                      <a:spcPts val="1000"/>
                    </a:spcAft>
                  </a:pPr>
                  <a:r>
                    <a:rPr lang="en-US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http://econom48.ru/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052878" y="1103537"/>
                  <a:ext cx="46201" cy="430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398001, Липецкая область, г. Липецк, пл. Театральная, 1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Тел приемная +7 (4742) 23-91-17   Факс +7 (4742) 22-44-53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52878" y="1101220"/>
                  <a:ext cx="48572" cy="242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r">
                    <a:spcAft>
                      <a:spcPts val="100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ДЕПАРТАМЕНТ ЭКОНОМИЧЕСКОГО РАЗВИТИЯ АДМИНИСТРАЦИИ ГОРОДА ЛИПЕЦКА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2770" y="1097817"/>
                  <a:ext cx="48495" cy="19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algn="r">
                    <a:spcAft>
                      <a:spcPts val="1000"/>
                    </a:spcAft>
                  </a:pPr>
                  <a:r>
                    <a:rPr lang="uk-UA" sz="1200" b="1">
                      <a:solidFill>
                        <a:srgbClr val="000066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ЗАКАЗЧИК: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0" y="571500"/>
                <a:ext cx="4820015" cy="2515614"/>
                <a:chOff x="0" y="0"/>
                <a:chExt cx="4820015" cy="2515614"/>
              </a:xfrm>
              <a:grpFill/>
            </p:grpSpPr>
            <p:cxnSp>
              <p:nvCxnSpPr>
                <p:cNvPr id="12" name="Прямая со стрелкой 11"/>
                <p:cNvCxnSpPr>
                  <a:cxnSpLocks noChangeShapeType="1"/>
                </p:cNvCxnSpPr>
                <p:nvPr/>
              </p:nvCxnSpPr>
              <p:spPr bwMode="auto">
                <a:xfrm>
                  <a:off x="19050" y="0"/>
                  <a:ext cx="4800600" cy="0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 стрелкой 12"/>
                <p:cNvCxnSpPr>
                  <a:cxnSpLocks noChangeShapeType="1"/>
                </p:cNvCxnSpPr>
                <p:nvPr/>
              </p:nvCxnSpPr>
              <p:spPr bwMode="auto">
                <a:xfrm>
                  <a:off x="19050" y="495300"/>
                  <a:ext cx="4800600" cy="0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>
                  <a:cxnSpLocks noChangeShapeType="1"/>
                </p:cNvCxnSpPr>
                <p:nvPr/>
              </p:nvCxnSpPr>
              <p:spPr bwMode="auto">
                <a:xfrm>
                  <a:off x="19050" y="914400"/>
                  <a:ext cx="4790440" cy="0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>
                  <a:cxnSpLocks noChangeShapeType="1"/>
                </p:cNvCxnSpPr>
                <p:nvPr/>
              </p:nvCxnSpPr>
              <p:spPr bwMode="auto">
                <a:xfrm>
                  <a:off x="19050" y="1695450"/>
                  <a:ext cx="4800965" cy="1014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/>
                <p:cNvCxnSpPr>
                  <a:cxnSpLocks noChangeShapeType="1"/>
                </p:cNvCxnSpPr>
                <p:nvPr/>
              </p:nvCxnSpPr>
              <p:spPr bwMode="auto">
                <a:xfrm>
                  <a:off x="19050" y="2114550"/>
                  <a:ext cx="4800965" cy="1014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>
                  <a:cxnSpLocks noChangeShapeType="1"/>
                </p:cNvCxnSpPr>
                <p:nvPr/>
              </p:nvCxnSpPr>
              <p:spPr bwMode="auto">
                <a:xfrm>
                  <a:off x="0" y="2514600"/>
                  <a:ext cx="4800965" cy="1014"/>
                </a:xfrm>
                <a:prstGeom prst="straightConnector1">
                  <a:avLst/>
                </a:prstGeom>
                <a:grpFill/>
                <a:ln>
                  <a:solidFill>
                    <a:srgbClr val="000066"/>
                  </a:solidFill>
                  <a:headEnd/>
                  <a:tailEnd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Группа 3"/>
            <p:cNvGrpSpPr/>
            <p:nvPr/>
          </p:nvGrpSpPr>
          <p:grpSpPr>
            <a:xfrm>
              <a:off x="3412658" y="3732847"/>
              <a:ext cx="4827802" cy="1668145"/>
              <a:chOff x="3412658" y="3732847"/>
              <a:chExt cx="4827802" cy="1668145"/>
            </a:xfrm>
          </p:grpSpPr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3412658" y="3732847"/>
                <a:ext cx="4792345" cy="459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РАЗРАБОТЧИК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3438058" y="4031356"/>
                <a:ext cx="4735195" cy="262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http://www.fa.ru/fil/lipetsk/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3439860" y="4292599"/>
                <a:ext cx="4800600" cy="547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Финансовый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университет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при </a:t>
                </a: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Правительстве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РФ 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Липецкий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sz="1200" b="1" cap="all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филиал</a:t>
                </a: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1100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1200" b="1" cap="all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3463771" y="4700587"/>
                <a:ext cx="4736465" cy="700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398050, </a:t>
                </a:r>
                <a:r>
                  <a:rPr lang="uk-UA" sz="1200" b="1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Липецкая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область, г. </a:t>
                </a:r>
                <a:r>
                  <a:rPr lang="uk-UA" sz="1200" b="1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Липецк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uk-UA" sz="1200" b="1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ул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uk-UA" sz="1200" b="1" dirty="0" err="1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Интернациональная</a:t>
                </a: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12б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uk-UA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Телефон/факс: (4742) 27-09-62 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E</a:t>
                </a: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-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mail</a:t>
                </a: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lipetsk</a:t>
                </a: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@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fa</a:t>
                </a: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en-US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ru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uk-UA" sz="1100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b="1" dirty="0">
                    <a:solidFill>
                      <a:srgbClr val="000066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7" name="Поле 9"/>
          <p:cNvSpPr txBox="1">
            <a:spLocks noChangeArrowheads="1"/>
          </p:cNvSpPr>
          <p:nvPr/>
        </p:nvSpPr>
        <p:spPr bwMode="auto">
          <a:xfrm>
            <a:off x="4076700" y="6548438"/>
            <a:ext cx="1828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©</a:t>
            </a:r>
            <a:r>
              <a:rPr lang="uk-UA" sz="1200" b="1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 201</a:t>
            </a:r>
            <a:r>
              <a:rPr lang="ru-RU" sz="1200" b="1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5</a:t>
            </a:r>
            <a:r>
              <a:rPr lang="uk-UA" sz="1200" b="1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, ЛИПЕЦК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713" y="1838150"/>
            <a:ext cx="4755234" cy="44543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Численность населения – 509,7 тыс. чел.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Заработная плата – более 30 тыс. руб. в месяц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Безработица – менее 1% экономически активного населения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Доля населения, имеющего среднедушевые доходы более 15 тыс. рублей в месяц увеличилась в 2013 г. в сравнении с 2010 г. на 16,6%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Численность населения с денежными доходами ниже величины прожиточного минимума снизилась с 15,4% в 2005 г. до 8,0% в 2013 г.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НАСЕЛЕНИЕ Г. ЛИПЕЦКА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890943" y="1732547"/>
          <a:ext cx="3807889" cy="340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63897" y="5248899"/>
            <a:ext cx="3164305" cy="59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по возрасту, %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64905" y="4150894"/>
            <a:ext cx="890337" cy="36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ЭКОНОМИЧЕСКИЙ ПОТЕНЦИАЛ Г. ЛИПЕЦКА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3700"/>
            <a:ext cx="911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Липецк – крупная промышленная агломерация с высокой  степенью продовольственной и энергетической безопасности.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664" y="3485467"/>
            <a:ext cx="18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2014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GAAP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375945" y="2928699"/>
            <a:ext cx="4848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       увеличилось до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15,9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09723" y="3242102"/>
            <a:ext cx="2417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 компании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выросли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2% по сравнению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2013 г.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77183"/>
            <a:ext cx="1273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EBITDA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660" y="6286199"/>
            <a:ext cx="1897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EBITDA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23%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95424" y="6055365"/>
            <a:ext cx="1951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Свободный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вырос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174%.</a:t>
            </a:r>
          </a:p>
        </p:txBody>
      </p:sp>
      <p:grpSp>
        <p:nvGrpSpPr>
          <p:cNvPr id="2" name="Группа 31"/>
          <p:cNvGrpSpPr/>
          <p:nvPr/>
        </p:nvGrpSpPr>
        <p:grpSpPr>
          <a:xfrm>
            <a:off x="720000" y="3120491"/>
            <a:ext cx="3563013" cy="3563013"/>
            <a:chOff x="1364586" y="3095951"/>
            <a:chExt cx="3563013" cy="356301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86" y="3095951"/>
              <a:ext cx="3563013" cy="35630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070100" y="4131798"/>
              <a:ext cx="5309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4,5 </a:t>
              </a:r>
            </a:p>
            <a:p>
              <a:pPr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раза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0947" y="4718191"/>
              <a:ext cx="756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НЛМК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62310" y="3674934"/>
              <a:ext cx="5886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15,9</a:t>
              </a:r>
            </a:p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млн.т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1962" y="4227732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2 %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3377" y="5132201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58 %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49237" y="5716233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23 %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5746" y="5058435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174 %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332024" y="2927315"/>
            <a:ext cx="36686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инвестиций на душу населения  – 53,6 тыс. руб. (2014 г.)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Ёмкость рынка оценивается как высокая и стабильная.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обеспечивает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«Новолипецкий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 период общих процессов стагнации в экономике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показывает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динамику финансовых результатов.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0" y="1825625"/>
            <a:ext cx="85090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Концессионеру предоставляется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выкупа объекта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соглашения, расположенного по адресу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Липецк, пер. Луначарского, 1а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срока его действия при условии добросовестного исполнения им условий концессионного соглашения.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Концессионер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освобождается от концессионной платы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срока окупаемости проекта.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 используется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г.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эксплуатировался в качестве медицинской организации (больницы).</a:t>
            </a:r>
          </a:p>
          <a:p>
            <a:pPr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963"/>
              </p:ext>
            </p:extLst>
          </p:nvPr>
        </p:nvGraphicFramePr>
        <p:xfrm>
          <a:off x="114301" y="1817418"/>
          <a:ext cx="8864600" cy="47652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3959"/>
                <a:gridCol w="1927087"/>
                <a:gridCol w="65135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объекта муниципальной собственности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по земельному участку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4620 (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Кадастровый номер - 48:20:0021002:363. Свидетельство о гос. регистрации №48-48-01/048/2010-696)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застройки,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1535,6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Незастроенная площадь,  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  <a:p>
                      <a:pPr marL="71438" lvl="0" indent="1952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замощённая</a:t>
                      </a:r>
                    </a:p>
                    <a:p>
                      <a:pPr marL="71438" lvl="0" indent="1952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2348,5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по объекту недвижимого имущества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поликлиники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– 1735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подвал – 99,9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кв. м.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Этажность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3. Подземная этажность – 1. Кадастровый номер – 48:20:02 10 02:0245:456н-АА1А2\01-1. Свидетельство о гос. регистрации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 № 164352 от 12.01.2012 г.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ввода в эксплуатацию –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1932, 1970,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– 21,5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Этажность – 1. Кадастровый номер – 48-48-01\158\2011-232. Свидетельство о гос. регистрации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 № 163436 от 30.12.2011 г.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ввода в эксплуатацию –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Замощение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застройки – 2348,5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Свидетельство о гос. регистрации 48 АГ № 163434 от 30.12.2011 г.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ввода в эксплуатацию –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Ограждение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гос. регистрации 48 АГ № 163437 от 30.12.2011 г.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ввода в эксплуатацию –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Местоположение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Правобережный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Липецк, переулок Луначарского, д. 1а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характеристики объекта оценки (здание поликлиники)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Лечебно-санитарное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Коммуникации (наличие, источник):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34290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56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Подключено к электрическим сетям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34290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Подключено в систему канализации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населенного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34290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ТЭЦ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lvl="0" indent="34290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./гор.)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Централизованное горячее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холодное водоснабжение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5" marR="835" marT="835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" y="241300"/>
            <a:ext cx="587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ЛИПЕЦК, ПЕРЕУЛОК ЛУНАЧАРСКОГО, 1А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 КОНЦЕССИОННОГО СОГЛАШЕНИЯ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ОБОСНОВАНИЕ ЦЕЛЕСООБРАЗНОСТИ СОЗДАНИЯ  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МНОГОПРОФИЛЬНОГО МЕДИЦИНСКОГО ЦЕНТРА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9474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 платных медицинских услуг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в 300 млрд. рублей в год.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городских жителей, в том числе с низкими доходами пользовались услугами частных клиник.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платных медицинских услуг за 5 лет составил в среднем 27% в год 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52400" y="6243935"/>
            <a:ext cx="492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больничных организаций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амбулаторно-поликлинических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 г. Липецке,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 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203909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Липецке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здравоохранения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социальных услуг рост составил 122, 3% за 2014 год. При активных процессах развития частной медицины ещё остаются экономические ниши с одной стороны и неудовлетворенная потребность в получении услуг населением с другой, куда могут быть привлечены частные инвестиции в совокупности с государственными ресурсами. </a:t>
            </a: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системе здравоохранения смещается в сторону развития сети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что создает потенциал спроса на комплекс медицинских услуг.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9124" y="3381375"/>
          <a:ext cx="3743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500" y="4110038"/>
            <a:ext cx="4445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62275" y="5738813"/>
            <a:ext cx="4445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ОБОСНОВАНИЕ РЕАЛИЗАЦИИ ИНВЕСТИЦИОННОГО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МНОГОПРОФИЛЬНОГО МЕДИЦИНСКОГО ЦЕНТРА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2028"/>
            <a:ext cx="8966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реализации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государственно-частного партнерства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свободных рыночных ниш, высокая покупательная способность населения, растущий спрос на медицинские услуги, высокий уровень сервиса позволят обеспечить достижение плановых показателей выручки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 в регионе обеспечивает синергетический эффект, формирующий условия, благоприятствующие реализации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государственно-частного партнерства и снижающий риски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осуществления.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решаемые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социальную значимость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06487"/>
            <a:ext cx="896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обоснование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инвестиции (в зависимости от выбранного профиля медицинского центра), включая медицинское оборудование – от 100 до 300 млн. рублей.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дисконтированный срок окупаемости (в зависимости от выбранного профиля медицинского центра) – от 4 до 7 лет.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Предполагаемая рентабельность –  25 - 30%.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38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Подпрограмма 4 «Развитие медицинской реабилитации и санаторно-курортного лечения» государственной программы «Развитие здравоохранения Липецкой области» (2013-2020 гг.)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Задача подпрограммы - разработка и внедрение новых организационных моделей медицинской реабилитации и санаторно-курортного лечения.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Объемы финансирования: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2015 год - 411 171,2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2016 год - 444 133,3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2017 год - 461 899,0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2018 год - 480 376,0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2019 год - 499 591,0 тыс. руб.;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2020 год - 519 576,0 тыс. руб.</a:t>
            </a:r>
          </a:p>
          <a:p>
            <a:endParaRPr lang="ru-RU" sz="1800" dirty="0" smtClean="0"/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ВОЗМОЖНОСТИ ИСПОЛЬЗОВАНИЯ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ГОСУДАРСТВЕННОЙ ПОДДЕРЖКИ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136339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№115-ФЗ от 21.07.2005 г. «О концессионных соглашениях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Липецкой области №142-ОЗ от 5.04.2013 г. «О государственно-частном партнерстве в Липецкой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14.02.2009 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 (ред. от 20.01.2015 г.)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концессионного соглашения в отношении объектов здравоохранения, в том числе объектов, предназначенных для санаторно-курортного лечения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15.06.2009 N 495 (ред. от 26.08.2013)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 требований к концессионеру в отношении банков, предоставляющих безотзывные банковские гарантии, банков, в которых может быть открыт банковский вклад (депозит) концессионера, права по которому могут передаваться концессионером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залог, и в отношении страховых организаций, с которыми концессионер может заключить договор страхования риска ответственности за нарушение обязательств по концессионному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соглашению»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23900"/>
            <a:ext cx="7721600" cy="96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НОРМАТИВНО-ПРАВОВАЯ БАЗА РЕАЛИЗАЦИИ 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ИНВЕСТИЦИОННОГО ПРОЕКТА С 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ИСПОЛЬЗОВАНИЕМ МЕХАНИЗМА ГЧП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2475</TotalTime>
  <Words>1464</Words>
  <Application>Microsoft Office PowerPoint</Application>
  <PresentationFormat>Экран (4:3)</PresentationFormat>
  <Paragraphs>259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Управление инвестиций</cp:lastModifiedBy>
  <cp:revision>197</cp:revision>
  <dcterms:created xsi:type="dcterms:W3CDTF">2014-09-29T12:30:26Z</dcterms:created>
  <dcterms:modified xsi:type="dcterms:W3CDTF">2016-02-08T16:10:09Z</dcterms:modified>
</cp:coreProperties>
</file>