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ags/tag1.xml" ContentType="application/vnd.openxmlformats-officedocument.presentationml.tags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  <p:sldMasterId id="2147483676" r:id="rId2"/>
  </p:sldMasterIdLst>
  <p:notesMasterIdLst>
    <p:notesMasterId r:id="rId14"/>
  </p:notesMasterIdLst>
  <p:handoutMasterIdLst>
    <p:handoutMasterId r:id="rId15"/>
  </p:handoutMasterIdLst>
  <p:sldIdLst>
    <p:sldId id="303" r:id="rId3"/>
    <p:sldId id="304" r:id="rId4"/>
    <p:sldId id="341" r:id="rId5"/>
    <p:sldId id="347" r:id="rId6"/>
    <p:sldId id="355" r:id="rId7"/>
    <p:sldId id="357" r:id="rId8"/>
    <p:sldId id="345" r:id="rId9"/>
    <p:sldId id="358" r:id="rId10"/>
    <p:sldId id="351" r:id="rId11"/>
    <p:sldId id="353" r:id="rId12"/>
    <p:sldId id="354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B2808190-3608-49F2-BB9C-D77BADA974E1}">
          <p14:sldIdLst>
            <p14:sldId id="303"/>
            <p14:sldId id="304"/>
            <p14:sldId id="341"/>
            <p14:sldId id="347"/>
            <p14:sldId id="355"/>
            <p14:sldId id="357"/>
            <p14:sldId id="345"/>
            <p14:sldId id="358"/>
            <p14:sldId id="351"/>
            <p14:sldId id="353"/>
            <p14:sldId id="35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AA1E"/>
    <a:srgbClr val="418A18"/>
    <a:srgbClr val="8CD153"/>
    <a:srgbClr val="A1C064"/>
    <a:srgbClr val="61CE24"/>
    <a:srgbClr val="7CDF45"/>
    <a:srgbClr val="33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Средний стиль 1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18" autoAdjust="0"/>
    <p:restoredTop sz="94637" autoAdjust="0"/>
  </p:normalViewPr>
  <p:slideViewPr>
    <p:cSldViewPr>
      <p:cViewPr>
        <p:scale>
          <a:sx n="80" d="100"/>
          <a:sy n="80" d="100"/>
        </p:scale>
        <p:origin x="-1469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9A6ED2-8BCD-4980-8751-0CDD1B2F288A}" type="datetimeFigureOut">
              <a:rPr lang="ru-RU" smtClean="0"/>
              <a:pPr/>
              <a:t>21.10.2015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942DA2-5B93-4745-BA36-2F87B36844F5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4784572"/>
      </p:ext>
    </p:extLst>
  </p:cSld>
  <p:clrMap bg1="lt1" tx1="dk1" bg2="lt2" tx2="dk2" accent1="accent1" accent2="accent2" accent3="accent3" accent4="accent4" accent5="accent5" accent6="accent6" hlink="hlink" folHlink="folHlink"/>
  <p:hf sldNum="0"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3064CD-A8CF-46D5-8E51-5B10A96711F1}" type="datetimeFigureOut">
              <a:rPr lang="ru-RU" smtClean="0"/>
              <a:pPr/>
              <a:t>21.10.2015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3A6A9B-23DC-4A30-A255-E55EAC5234A9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87433149"/>
      </p:ext>
    </p:extLst>
  </p:cSld>
  <p:clrMap bg1="lt1" tx1="dk1" bg2="lt2" tx2="dk2" accent1="accent1" accent2="accent2" accent3="accent3" accent4="accent4" accent5="accent5" accent6="accent6" hlink="hlink" folHlink="folHlink"/>
  <p:hf sldNum="0"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1.xml"/><Relationship Id="rId1" Type="http://schemas.openxmlformats.org/officeDocument/2006/relationships/tags" Target="../tags/tag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Master" Target="../slideMasters/slideMaster2.xml"/><Relationship Id="rId1" Type="http://schemas.openxmlformats.org/officeDocument/2006/relationships/tags" Target="../tags/tag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tiff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390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01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86675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93532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07572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00656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57635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22661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9168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9807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14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17987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332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958439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55874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17281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037826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cK 2. Slide Title"/>
          <p:cNvSpPr>
            <a:spLocks noGrp="1"/>
          </p:cNvSpPr>
          <p:nvPr>
            <p:ph type="title"/>
          </p:nvPr>
        </p:nvSpPr>
        <p:spPr>
          <a:xfrm>
            <a:off x="121526" y="234878"/>
            <a:ext cx="6858405" cy="298327"/>
          </a:xfrm>
          <a:prstGeom prst="rect">
            <a:avLst/>
          </a:prstGeom>
        </p:spPr>
        <p:txBody>
          <a:bodyPr lIns="91430" tIns="45716" rIns="91430" bIns="45716" anchor="ctr" anchorCtr="0"/>
          <a:lstStyle/>
          <a:p>
            <a:r>
              <a:rPr lang="en-US" smtClean="0"/>
              <a:t>Click to edit Master title style</a:t>
            </a:r>
            <a:endParaRPr lang="ru-RU" dirty="0"/>
          </a:p>
        </p:txBody>
      </p:sp>
      <p:pic>
        <p:nvPicPr>
          <p:cNvPr id="3" name="Picture 48"/>
          <p:cNvPicPr>
            <a:picLocks noChangeAspect="1" noChangeArrowheads="1"/>
          </p:cNvPicPr>
          <p:nvPr userDrawn="1">
            <p:custDataLst>
              <p:tags r:id="rId1"/>
            </p:custDataLst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151" y="656819"/>
            <a:ext cx="8988494" cy="12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121221" y="1359061"/>
            <a:ext cx="8841727" cy="4775059"/>
          </a:xfrm>
          <a:prstGeom prst="rect">
            <a:avLst/>
          </a:prstGeom>
        </p:spPr>
        <p:txBody>
          <a:bodyPr lIns="91430" tIns="45716" rIns="91430" bIns="45716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1"/>
          </p:nvPr>
        </p:nvSpPr>
        <p:spPr>
          <a:xfrm>
            <a:off x="121221" y="786060"/>
            <a:ext cx="8841727" cy="584767"/>
          </a:xfrm>
          <a:prstGeom prst="rect">
            <a:avLst/>
          </a:prstGeom>
        </p:spPr>
        <p:txBody>
          <a:bodyPr lIns="91430" tIns="45716" rIns="91430" bIns="45716">
            <a:spAutoFit/>
          </a:bodyPr>
          <a:lstStyle>
            <a:lvl1pPr>
              <a:defRPr>
                <a:solidFill>
                  <a:srgbClr val="808080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870206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ZAR_STYLE_2013_Tit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 bwMode="auto">
          <a:xfrm>
            <a:off x="-10615" y="1831889"/>
            <a:ext cx="2998457" cy="4763417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062827" y="1831889"/>
            <a:ext cx="6078051" cy="47634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Прямоугольник 8"/>
          <p:cNvSpPr/>
          <p:nvPr userDrawn="1"/>
        </p:nvSpPr>
        <p:spPr bwMode="auto">
          <a:xfrm>
            <a:off x="-10614" y="255179"/>
            <a:ext cx="8111026" cy="1493398"/>
          </a:xfrm>
          <a:prstGeom prst="rect">
            <a:avLst/>
          </a:prstGeom>
          <a:solidFill>
            <a:srgbClr val="57BA4A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0" name="Прямоугольник 9"/>
          <p:cNvSpPr/>
          <p:nvPr userDrawn="1"/>
        </p:nvSpPr>
        <p:spPr bwMode="auto">
          <a:xfrm>
            <a:off x="8172400" y="255198"/>
            <a:ext cx="971600" cy="1493399"/>
          </a:xfrm>
          <a:prstGeom prst="rect">
            <a:avLst/>
          </a:prstGeom>
          <a:solidFill>
            <a:srgbClr val="8ECA5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248" tIns="45625" rIns="91248" bIns="45625" numCol="1" rtlCol="0" anchor="ctr" anchorCtr="0" compatLnSpc="1">
            <a:prstTxWarp prst="textNoShape">
              <a:avLst/>
            </a:prstTxWarp>
          </a:bodyPr>
          <a:lstStyle/>
          <a:p>
            <a:pPr defTabSz="912493" fontAlgn="base">
              <a:spcBef>
                <a:spcPct val="0"/>
              </a:spcBef>
              <a:spcAft>
                <a:spcPct val="0"/>
              </a:spcAft>
            </a:pPr>
            <a:endParaRPr lang="ru-RU" dirty="0" smtClean="0">
              <a:solidFill>
                <a:prstClr val="black"/>
              </a:solidFill>
              <a:latin typeface="Franklin Gothic Book" pitchFamily="34" charset="0"/>
            </a:endParaRPr>
          </a:p>
        </p:txBody>
      </p:sp>
      <p:sp>
        <p:nvSpPr>
          <p:cNvPr id="1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57163" y="255179"/>
            <a:ext cx="7943229" cy="1493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45625" rIns="0" bIns="45625" anchor="ctr"/>
          <a:lstStyle>
            <a:lvl1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lang="ru-RU" sz="3100" b="1" spc="0" baseline="0">
                <a:solidFill>
                  <a:schemeClr val="bg1"/>
                </a:solidFill>
                <a:latin typeface="Arial" charset="0"/>
                <a:ea typeface="+mj-ea"/>
                <a:cs typeface="+mj-cs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6690" y="3573020"/>
            <a:ext cx="2821140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625" rIns="0" bIns="45625" numCol="1" anchor="ctr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lnSpc>
                <a:spcPct val="90000"/>
              </a:lnSpc>
              <a:spcBef>
                <a:spcPts val="0"/>
              </a:spcBef>
              <a:spcAft>
                <a:spcPct val="0"/>
              </a:spcAft>
              <a:buFontTx/>
              <a:buNone/>
              <a:defRPr lang="ru-RU" sz="2400" b="1" baseline="0" dirty="0">
                <a:solidFill>
                  <a:schemeClr val="bg1"/>
                </a:solidFill>
                <a:latin typeface="Arial" charset="0"/>
                <a:ea typeface="+mn-ea"/>
                <a:cs typeface="+mn-cs"/>
              </a:defRPr>
            </a:lvl1pPr>
          </a:lstStyle>
          <a:p>
            <a:r>
              <a:rPr lang="ru-RU" dirty="0"/>
              <a:t>Образец </a:t>
            </a:r>
            <a:r>
              <a:rPr lang="ru-RU" dirty="0" smtClean="0"/>
              <a:t>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17119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ZAR_STYLE_2013_Base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161640" y="104780"/>
            <a:ext cx="76024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2400" b="1">
                <a:solidFill>
                  <a:srgbClr val="2E8000"/>
                </a:solidFill>
                <a:latin typeface="Calibri" pitchFamily="34" charset="0"/>
                <a:cs typeface="Calibri" pitchFamily="34" charset="0"/>
              </a:defRPr>
            </a:lvl1pPr>
          </a:lstStyle>
          <a:p>
            <a:pPr lvl="0"/>
            <a:r>
              <a:rPr lang="ru-RU" dirty="0" err="1" smtClean="0"/>
              <a:t>Click</a:t>
            </a:r>
            <a:r>
              <a:rPr lang="ru-RU" dirty="0" smtClean="0"/>
              <a:t> </a:t>
            </a:r>
            <a:r>
              <a:rPr lang="ru-RU" dirty="0" err="1" smtClean="0"/>
              <a:t>to</a:t>
            </a:r>
            <a:r>
              <a:rPr lang="ru-RU" dirty="0" smtClean="0"/>
              <a:t> </a:t>
            </a:r>
            <a:r>
              <a:rPr lang="ru-RU" dirty="0" err="1" smtClean="0"/>
              <a:t>edit</a:t>
            </a:r>
            <a:r>
              <a:rPr lang="ru-RU" dirty="0" smtClean="0"/>
              <a:t> </a:t>
            </a:r>
            <a:r>
              <a:rPr lang="ru-RU" dirty="0" err="1" smtClean="0"/>
              <a:t>Master</a:t>
            </a:r>
            <a:r>
              <a:rPr lang="ru-RU" dirty="0" smtClean="0"/>
              <a:t> </a:t>
            </a:r>
            <a:r>
              <a:rPr lang="ru-RU" dirty="0" err="1" smtClean="0"/>
              <a:t>title</a:t>
            </a:r>
            <a:r>
              <a:rPr lang="ru-RU" dirty="0" smtClean="0"/>
              <a:t> </a:t>
            </a:r>
            <a:r>
              <a:rPr lang="ru-RU" dirty="0" err="1" smtClean="0"/>
              <a:t>style</a:t>
            </a:r>
            <a:endParaRPr lang="ru-RU" dirty="0" smtClean="0"/>
          </a:p>
        </p:txBody>
      </p:sp>
      <p:pic>
        <p:nvPicPr>
          <p:cNvPr id="15" name="Picture 2"/>
          <p:cNvPicPr>
            <a:picLocks noChangeAspect="1" noChangeArrowheads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 bwMode="auto">
          <a:xfrm>
            <a:off x="7668348" y="44624"/>
            <a:ext cx="1046462" cy="818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6" name="Прямая соединительная линия 15"/>
          <p:cNvCxnSpPr/>
          <p:nvPr userDrawn="1"/>
        </p:nvCxnSpPr>
        <p:spPr bwMode="auto">
          <a:xfrm>
            <a:off x="179519" y="634024"/>
            <a:ext cx="7692899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7" name="Picture 2"/>
          <p:cNvPicPr>
            <a:picLocks noChangeAspect="1" noChangeArrowheads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688782" y="89281"/>
            <a:ext cx="290477" cy="28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9" name="Прямая соединительная линия 18"/>
          <p:cNvCxnSpPr/>
          <p:nvPr userDrawn="1"/>
        </p:nvCxnSpPr>
        <p:spPr bwMode="auto">
          <a:xfrm>
            <a:off x="8462965" y="607827"/>
            <a:ext cx="500062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bg1">
                <a:lumMod val="6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77023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8479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10433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47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1511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300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88948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6425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6896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www.infra-konkurs.ru                             8(495)236-70-36</a:t>
            </a:r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9FCAF-5CB0-459E-9A8A-6AC95985A5DD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1966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5" y="260648"/>
            <a:ext cx="7992888" cy="1440160"/>
          </a:xfrm>
        </p:spPr>
        <p:txBody>
          <a:bodyPr>
            <a:noAutofit/>
          </a:bodyPr>
          <a:lstStyle/>
          <a:p>
            <a:pPr algn="ctr"/>
            <a:r>
              <a:rPr lang="ru-RU" sz="1800" b="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Создание в рамках реального времени структуры сделки инвестиционного проекта, реализация которого возможна по механизму проектное финансирование 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endParaRPr lang="ru-RU" sz="1800" b="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07504" y="1916832"/>
            <a:ext cx="2736304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«Схема реализации инвестиционных проектов с гос. поддержкой / гос.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участием»</a:t>
            </a:r>
            <a:r>
              <a:rPr lang="en-US" sz="1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в рамках </a:t>
            </a:r>
            <a:br>
              <a:rPr lang="ru-RU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«Ежегодной общественной премии «Регионы – устойчивое развитие»</a:t>
            </a:r>
            <a:endParaRPr lang="ru-RU" sz="1600" b="1" u="sng" dirty="0">
              <a:solidFill>
                <a:prstClr val="white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2977" y="4005064"/>
            <a:ext cx="25922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endParaRPr lang="ru-RU" sz="1200" dirty="0" smtClean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Оргкомитет </a:t>
            </a:r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Конкурса 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«Ежегодная общественная премия </a:t>
            </a:r>
          </a:p>
          <a:p>
            <a:pPr algn="r"/>
            <a:r>
              <a:rPr lang="ru-RU" sz="1200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«Регионы – устойчивое развитие</a:t>
            </a:r>
            <a:r>
              <a:rPr lang="ru-RU" sz="1200" dirty="0" smtClean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»</a:t>
            </a:r>
          </a:p>
          <a:p>
            <a:pPr algn="r"/>
            <a:endParaRPr lang="en-US" sz="1200" dirty="0">
              <a:solidFill>
                <a:prstClr val="black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91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116632"/>
            <a:ext cx="688232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5725" lvl="0" indent="19050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418A18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План мониторинга инвестиционных проектов по инвестиционному соглашению          (Этап 1, лист 2)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5184576" cy="648072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мониторинга реализации инвестиционного проекта согласно Инвестиционного соглашения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55679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13285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708920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284984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3861048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43711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501317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589240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6165304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155679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1639833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имуществу Инициатора проекта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443711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1560" y="5013176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1560" y="5589240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1560" y="6165304"/>
            <a:ext cx="5256584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1560" y="3861048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3284984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0" y="2708920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2132856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21328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 Предоставление  информации по финансовым и юридическим документам по Инициатору проекта (за период после подписания Инвестиционного соглашения)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2791961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 информации по финансовым и юридическим документам по Группе компаний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38610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ранее понесенным затрат по проекту Инициатора проекта и Компаний Группы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44371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формам государственной поддержки по проекту согласно нормативно – правовых актов субъекта РФ и финансовые и юридические документы компаний поручителей по проекту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1" y="50851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финансовым юридическим документам  Технического заказчика по проекту (в качестве поручителя на инвестиционной фазе проекта) и Заемщика (Специальной компании)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276" y="5672281"/>
            <a:ext cx="64237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заключенным договорам с контрагентами по проекту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6309320"/>
            <a:ext cx="425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рабочей встречи по проекту (при необходимости)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8100392" y="980728"/>
            <a:ext cx="504056" cy="5688632"/>
          </a:xfrm>
          <a:prstGeom prst="rightBrace">
            <a:avLst/>
          </a:prstGeom>
          <a:ln w="22225">
            <a:solidFill>
              <a:srgbClr val="418A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532440" y="3492297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 4 </a:t>
            </a:r>
          </a:p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мес.</a:t>
            </a:r>
            <a:endParaRPr lang="ru-RU" sz="1600" b="1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83568" y="3356992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 информации по имуществу компаний Группы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116632"/>
            <a:ext cx="688232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5725" lvl="0" indent="19050">
              <a:lnSpc>
                <a:spcPct val="115000"/>
              </a:lnSpc>
              <a:spcBef>
                <a:spcPct val="0"/>
              </a:spcBef>
              <a:defRPr/>
            </a:pPr>
            <a:r>
              <a:rPr lang="ru-RU" sz="1400" b="1" dirty="0" smtClean="0">
                <a:solidFill>
                  <a:srgbClr val="418A18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План мониторинга инвестиционных проектов по инвестиционному соглашению          (Этап 1, лист 3)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5184576" cy="648072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мониторинга реализации инвестиционного проекта согласно Инвестиционного соглашения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55679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13285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708920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284984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3861048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43711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501317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155679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155679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разработанной ПСД и статусе по  получению положительного заключения Экспертизы по проекту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443711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1560" y="5013176"/>
            <a:ext cx="5256584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1560" y="3861048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3284984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0" y="2708920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2132856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21328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Внесение изменений в финансовые расчеты по проекту (Оргкомитет) / заполнение Приложений к Инвестиционному соглашению по проекту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27089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 информации по вхождению Инвестора в уставный капитал общества и статуса по внесению разработанной ПСД в уставный капитал общества и финансовые документы по Инвестору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38610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Рассмотрение пакета документов по проекту в рамках «Особых условий финансирования инвестиционных проектов с гос. поддержкой / гос. участием»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4581128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Подписание Приложений к Инвестиционному соглашению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83568" y="5157192"/>
            <a:ext cx="49649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Реализация проекта / выход на производственные показатели по проекту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8100392" y="980728"/>
            <a:ext cx="504056" cy="4680520"/>
          </a:xfrm>
          <a:prstGeom prst="rightBrace">
            <a:avLst/>
          </a:prstGeom>
          <a:ln w="22225">
            <a:solidFill>
              <a:srgbClr val="418A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532440" y="3068960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  4 </a:t>
            </a:r>
          </a:p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мес.</a:t>
            </a:r>
            <a:endParaRPr lang="ru-RU" sz="1600" b="1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611560" y="3356992"/>
            <a:ext cx="74888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Формирование полного пакета документов по проекту для предоставления в Банк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Скругленный прямоугольник 37"/>
          <p:cNvSpPr/>
          <p:nvPr/>
        </p:nvSpPr>
        <p:spPr>
          <a:xfrm>
            <a:off x="179512" y="587727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Скругленный прямоугольник 38"/>
          <p:cNvSpPr/>
          <p:nvPr/>
        </p:nvSpPr>
        <p:spPr>
          <a:xfrm>
            <a:off x="611560" y="5877272"/>
            <a:ext cx="5256584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683568" y="5877272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Мониторинг реализации инвестиционного проекта и выхода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 производственные показатели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2" name="Прямая соединительная линия 41"/>
          <p:cNvCxnSpPr/>
          <p:nvPr/>
        </p:nvCxnSpPr>
        <p:spPr>
          <a:xfrm>
            <a:off x="0" y="5733256"/>
            <a:ext cx="8676456" cy="0"/>
          </a:xfrm>
          <a:prstGeom prst="line">
            <a:avLst/>
          </a:prstGeom>
          <a:ln w="22225">
            <a:solidFill>
              <a:srgbClr val="418A18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57" y="104780"/>
            <a:ext cx="7581191" cy="52924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Содержание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 bwMode="auto">
          <a:xfrm>
            <a:off x="7082531" y="6231743"/>
            <a:ext cx="1967841" cy="529249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 algn="l" defTabSz="894743" rtl="0" eaLnBrk="1" latinLnBrk="0" hangingPunct="1">
              <a:spcBef>
                <a:spcPct val="0"/>
              </a:spcBef>
              <a:buNone/>
              <a:defRPr sz="2400" b="1" kern="1200">
                <a:solidFill>
                  <a:srgbClr val="2E8000"/>
                </a:solidFill>
                <a:latin typeface="Calibri" pitchFamily="34" charset="0"/>
                <a:ea typeface="+mj-ea"/>
                <a:cs typeface="Calibri" pitchFamily="34" charset="0"/>
              </a:defRPr>
            </a:lvl1pPr>
          </a:lstStyle>
          <a:p>
            <a:endParaRPr lang="ru-RU" dirty="0"/>
          </a:p>
        </p:txBody>
      </p:sp>
      <p:graphicFrame>
        <p:nvGraphicFramePr>
          <p:cNvPr id="5" name="Объект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731270"/>
              </p:ext>
            </p:extLst>
          </p:nvPr>
        </p:nvGraphicFramePr>
        <p:xfrm>
          <a:off x="323528" y="1395258"/>
          <a:ext cx="8424936" cy="1261872"/>
        </p:xfrm>
        <a:graphic>
          <a:graphicData uri="http://schemas.openxmlformats.org/drawingml/2006/table">
            <a:tbl>
              <a:tblPr firstRow="1" firstCol="1" bandRow="1">
                <a:tableStyleId>{F2DE63D5-997A-4646-A377-4702673A728D}</a:tableStyleId>
              </a:tblPr>
              <a:tblGrid>
                <a:gridCol w="8424936"/>
              </a:tblGrid>
              <a:tr h="9358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 b="0" dirty="0"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32496" marR="32496" marT="0" marB="0" anchor="ctr"/>
                </a:tc>
              </a:tr>
              <a:tr h="328597">
                <a:tc>
                  <a:txBody>
                    <a:bodyPr/>
                    <a:lstStyle/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dirty="0" smtClean="0">
                          <a:latin typeface="Times New Roman" pitchFamily="18" charset="0"/>
                          <a:cs typeface="Times New Roman" pitchFamily="18" charset="0"/>
                        </a:rPr>
                        <a:t>Документы, по которым ведется работа по подготовке и реализации инвестиционных проектов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работы при исполнении</a:t>
                      </a: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инвестиционного соглашения 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План мониторинга инвестиционных проектов по инвестиционному соглашению</a:t>
                      </a:r>
                    </a:p>
                    <a:p>
                      <a:pPr marL="34290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AutoNum type="arabicPeriod"/>
                      </a:pPr>
                      <a:r>
                        <a:rPr lang="ru-RU" sz="1400" b="0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Рассмотрение и расчет залогового обеспечения / поручительства  и ранее понесенных затрат по проекту</a:t>
                      </a:r>
                    </a:p>
                  </a:txBody>
                  <a:tcPr marL="32496" marR="32496" marT="0" marB="0"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4867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104781"/>
            <a:ext cx="7008472" cy="515907"/>
          </a:xfrm>
        </p:spPr>
        <p:txBody>
          <a:bodyPr>
            <a:normAutofit/>
          </a:bodyPr>
          <a:lstStyle/>
          <a:p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Документы, по которым ведется работа по подготовке и реализации инвестиционных проектов 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4219835" y="2164849"/>
            <a:ext cx="857250" cy="857250"/>
          </a:xfrm>
          <a:prstGeom prst="downArrow">
            <a:avLst/>
          </a:prstGeom>
          <a:solidFill>
            <a:schemeClr val="accent4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332307" y="3083437"/>
            <a:ext cx="4311701" cy="1209659"/>
          </a:xfrm>
          <a:prstGeom prst="roundRect">
            <a:avLst/>
          </a:prstGeom>
          <a:solidFill>
            <a:schemeClr val="accent1"/>
          </a:solidFill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Рассмотрение заявки инвестиционного проекта, с целью получения решения финансировании / участия и поддержке по проекту   </a:t>
            </a:r>
          </a:p>
          <a:p>
            <a:pPr algn="ct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(Инвестор / Банк / Субъект РФ /</a:t>
            </a:r>
          </a:p>
          <a:p>
            <a:pPr algn="r"/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Федеральный орган исполнительной власти)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716016" y="3068960"/>
            <a:ext cx="4311826" cy="1224136"/>
          </a:xfrm>
          <a:prstGeom prst="roundRect">
            <a:avLst/>
          </a:prstGeom>
          <a:effectLst/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Реализация инвестиционного проекта</a:t>
            </a:r>
          </a:p>
          <a:p>
            <a:pPr algn="ctr"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 (с ранней стадии)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2915817" y="1275716"/>
            <a:ext cx="3240360" cy="1079501"/>
          </a:xfrm>
          <a:prstGeom prst="round2SameRect">
            <a:avLst>
              <a:gd name="adj1" fmla="val 9334"/>
              <a:gd name="adj2" fmla="val 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Решение </a:t>
            </a:r>
          </a:p>
          <a:p>
            <a:pPr algn="ctr">
              <a:defRPr/>
            </a:pP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Попечительского совета Конкурса 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Прямоугольник с двумя скругленными соседними углами 11"/>
          <p:cNvSpPr/>
          <p:nvPr/>
        </p:nvSpPr>
        <p:spPr>
          <a:xfrm>
            <a:off x="332308" y="5047042"/>
            <a:ext cx="8632306" cy="1550310"/>
          </a:xfrm>
          <a:prstGeom prst="round2SameRect">
            <a:avLst>
              <a:gd name="adj1" fmla="val 11750"/>
              <a:gd name="adj2" fmla="val 0"/>
            </a:avLst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ru-RU" b="1" dirty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Активная позиция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всех участников инвестиционного процесса </a:t>
            </a:r>
            <a:r>
              <a:rPr lang="ru-RU" b="1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 четком исполнении «Схемы взаимодействия при реализации инвестиционных проектов с гос поддержкой / гос участием» и Инвестиционного соглашения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позволит </a:t>
            </a:r>
            <a:r>
              <a:rPr lang="ru-RU" dirty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придать новый импульс социально-экономическому развитию российских </a:t>
            </a:r>
            <a:r>
              <a:rPr lang="ru-RU" dirty="0" smtClean="0">
                <a:solidFill>
                  <a:schemeClr val="bg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регионов и повышению инвестиционного климата в субъектах РФ</a:t>
            </a:r>
            <a:endParaRPr lang="ru-RU" dirty="0">
              <a:solidFill>
                <a:schemeClr val="bg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Freeform 137"/>
          <p:cNvSpPr>
            <a:spLocks/>
          </p:cNvSpPr>
          <p:nvPr/>
        </p:nvSpPr>
        <p:spPr bwMode="auto">
          <a:xfrm>
            <a:off x="395536" y="3212976"/>
            <a:ext cx="131756" cy="864096"/>
          </a:xfrm>
          <a:custGeom>
            <a:avLst/>
            <a:gdLst>
              <a:gd name="T0" fmla="*/ 72 w 176"/>
              <a:gd name="T1" fmla="*/ 0 h 608"/>
              <a:gd name="T2" fmla="*/ 0 w 176"/>
              <a:gd name="T3" fmla="*/ 232 h 608"/>
              <a:gd name="T4" fmla="*/ 48 w 176"/>
              <a:gd name="T5" fmla="*/ 232 h 608"/>
              <a:gd name="T6" fmla="*/ 0 w 176"/>
              <a:gd name="T7" fmla="*/ 376 h 608"/>
              <a:gd name="T8" fmla="*/ 72 w 176"/>
              <a:gd name="T9" fmla="*/ 376 h 608"/>
              <a:gd name="T10" fmla="*/ 32 w 176"/>
              <a:gd name="T11" fmla="*/ 504 h 608"/>
              <a:gd name="T12" fmla="*/ 0 w 176"/>
              <a:gd name="T13" fmla="*/ 504 h 608"/>
              <a:gd name="T14" fmla="*/ 0 w 176"/>
              <a:gd name="T15" fmla="*/ 608 h 608"/>
              <a:gd name="T16" fmla="*/ 96 w 176"/>
              <a:gd name="T17" fmla="*/ 496 h 608"/>
              <a:gd name="T18" fmla="*/ 48 w 176"/>
              <a:gd name="T19" fmla="*/ 504 h 608"/>
              <a:gd name="T20" fmla="*/ 144 w 176"/>
              <a:gd name="T21" fmla="*/ 336 h 608"/>
              <a:gd name="T22" fmla="*/ 72 w 176"/>
              <a:gd name="T23" fmla="*/ 336 h 608"/>
              <a:gd name="T24" fmla="*/ 144 w 176"/>
              <a:gd name="T25" fmla="*/ 192 h 608"/>
              <a:gd name="T26" fmla="*/ 88 w 176"/>
              <a:gd name="T27" fmla="*/ 192 h 608"/>
              <a:gd name="T28" fmla="*/ 176 w 176"/>
              <a:gd name="T29" fmla="*/ 0 h 608"/>
              <a:gd name="T30" fmla="*/ 72 w 176"/>
              <a:gd name="T31" fmla="*/ 0 h 6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6"/>
              <a:gd name="T49" fmla="*/ 0 h 608"/>
              <a:gd name="T50" fmla="*/ 176 w 176"/>
              <a:gd name="T51" fmla="*/ 608 h 6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6" h="608">
                <a:moveTo>
                  <a:pt x="72" y="0"/>
                </a:moveTo>
                <a:lnTo>
                  <a:pt x="0" y="232"/>
                </a:lnTo>
                <a:lnTo>
                  <a:pt x="48" y="232"/>
                </a:lnTo>
                <a:lnTo>
                  <a:pt x="0" y="376"/>
                </a:lnTo>
                <a:lnTo>
                  <a:pt x="72" y="376"/>
                </a:lnTo>
                <a:lnTo>
                  <a:pt x="32" y="504"/>
                </a:lnTo>
                <a:lnTo>
                  <a:pt x="0" y="504"/>
                </a:lnTo>
                <a:lnTo>
                  <a:pt x="0" y="608"/>
                </a:lnTo>
                <a:lnTo>
                  <a:pt x="96" y="496"/>
                </a:lnTo>
                <a:lnTo>
                  <a:pt x="48" y="504"/>
                </a:lnTo>
                <a:lnTo>
                  <a:pt x="144" y="336"/>
                </a:lnTo>
                <a:lnTo>
                  <a:pt x="72" y="336"/>
                </a:lnTo>
                <a:lnTo>
                  <a:pt x="144" y="192"/>
                </a:lnTo>
                <a:lnTo>
                  <a:pt x="88" y="192"/>
                </a:lnTo>
                <a:lnTo>
                  <a:pt x="176" y="0"/>
                </a:lnTo>
                <a:lnTo>
                  <a:pt x="72" y="0"/>
                </a:lnTo>
                <a:close/>
              </a:path>
            </a:pathLst>
          </a:custGeom>
          <a:solidFill>
            <a:srgbClr val="FF0000"/>
          </a:soli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4" name="Freeform 137"/>
          <p:cNvSpPr>
            <a:spLocks/>
          </p:cNvSpPr>
          <p:nvPr/>
        </p:nvSpPr>
        <p:spPr bwMode="auto">
          <a:xfrm>
            <a:off x="8676456" y="3212976"/>
            <a:ext cx="131756" cy="864096"/>
          </a:xfrm>
          <a:custGeom>
            <a:avLst/>
            <a:gdLst>
              <a:gd name="T0" fmla="*/ 72 w 176"/>
              <a:gd name="T1" fmla="*/ 0 h 608"/>
              <a:gd name="T2" fmla="*/ 0 w 176"/>
              <a:gd name="T3" fmla="*/ 232 h 608"/>
              <a:gd name="T4" fmla="*/ 48 w 176"/>
              <a:gd name="T5" fmla="*/ 232 h 608"/>
              <a:gd name="T6" fmla="*/ 0 w 176"/>
              <a:gd name="T7" fmla="*/ 376 h 608"/>
              <a:gd name="T8" fmla="*/ 72 w 176"/>
              <a:gd name="T9" fmla="*/ 376 h 608"/>
              <a:gd name="T10" fmla="*/ 32 w 176"/>
              <a:gd name="T11" fmla="*/ 504 h 608"/>
              <a:gd name="T12" fmla="*/ 0 w 176"/>
              <a:gd name="T13" fmla="*/ 504 h 608"/>
              <a:gd name="T14" fmla="*/ 0 w 176"/>
              <a:gd name="T15" fmla="*/ 608 h 608"/>
              <a:gd name="T16" fmla="*/ 96 w 176"/>
              <a:gd name="T17" fmla="*/ 496 h 608"/>
              <a:gd name="T18" fmla="*/ 48 w 176"/>
              <a:gd name="T19" fmla="*/ 504 h 608"/>
              <a:gd name="T20" fmla="*/ 144 w 176"/>
              <a:gd name="T21" fmla="*/ 336 h 608"/>
              <a:gd name="T22" fmla="*/ 72 w 176"/>
              <a:gd name="T23" fmla="*/ 336 h 608"/>
              <a:gd name="T24" fmla="*/ 144 w 176"/>
              <a:gd name="T25" fmla="*/ 192 h 608"/>
              <a:gd name="T26" fmla="*/ 88 w 176"/>
              <a:gd name="T27" fmla="*/ 192 h 608"/>
              <a:gd name="T28" fmla="*/ 176 w 176"/>
              <a:gd name="T29" fmla="*/ 0 h 608"/>
              <a:gd name="T30" fmla="*/ 72 w 176"/>
              <a:gd name="T31" fmla="*/ 0 h 608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w 176"/>
              <a:gd name="T49" fmla="*/ 0 h 608"/>
              <a:gd name="T50" fmla="*/ 176 w 176"/>
              <a:gd name="T51" fmla="*/ 608 h 608"/>
            </a:gdLst>
            <a:ahLst/>
            <a:cxnLst>
              <a:cxn ang="T32">
                <a:pos x="T0" y="T1"/>
              </a:cxn>
              <a:cxn ang="T33">
                <a:pos x="T2" y="T3"/>
              </a:cxn>
              <a:cxn ang="T34">
                <a:pos x="T4" y="T5"/>
              </a:cxn>
              <a:cxn ang="T35">
                <a:pos x="T6" y="T7"/>
              </a:cxn>
              <a:cxn ang="T36">
                <a:pos x="T8" y="T9"/>
              </a:cxn>
              <a:cxn ang="T37">
                <a:pos x="T10" y="T11"/>
              </a:cxn>
              <a:cxn ang="T38">
                <a:pos x="T12" y="T13"/>
              </a:cxn>
              <a:cxn ang="T39">
                <a:pos x="T14" y="T15"/>
              </a:cxn>
              <a:cxn ang="T40">
                <a:pos x="T16" y="T17"/>
              </a:cxn>
              <a:cxn ang="T41">
                <a:pos x="T18" y="T19"/>
              </a:cxn>
              <a:cxn ang="T42">
                <a:pos x="T20" y="T21"/>
              </a:cxn>
              <a:cxn ang="T43">
                <a:pos x="T22" y="T23"/>
              </a:cxn>
              <a:cxn ang="T44">
                <a:pos x="T24" y="T25"/>
              </a:cxn>
              <a:cxn ang="T45">
                <a:pos x="T26" y="T27"/>
              </a:cxn>
              <a:cxn ang="T46">
                <a:pos x="T28" y="T29"/>
              </a:cxn>
              <a:cxn ang="T47">
                <a:pos x="T30" y="T31"/>
              </a:cxn>
            </a:cxnLst>
            <a:rect l="T48" t="T49" r="T50" b="T51"/>
            <a:pathLst>
              <a:path w="176" h="608">
                <a:moveTo>
                  <a:pt x="72" y="0"/>
                </a:moveTo>
                <a:lnTo>
                  <a:pt x="0" y="232"/>
                </a:lnTo>
                <a:lnTo>
                  <a:pt x="48" y="232"/>
                </a:lnTo>
                <a:lnTo>
                  <a:pt x="0" y="376"/>
                </a:lnTo>
                <a:lnTo>
                  <a:pt x="72" y="376"/>
                </a:lnTo>
                <a:lnTo>
                  <a:pt x="32" y="504"/>
                </a:lnTo>
                <a:lnTo>
                  <a:pt x="0" y="504"/>
                </a:lnTo>
                <a:lnTo>
                  <a:pt x="0" y="608"/>
                </a:lnTo>
                <a:lnTo>
                  <a:pt x="96" y="496"/>
                </a:lnTo>
                <a:lnTo>
                  <a:pt x="48" y="504"/>
                </a:lnTo>
                <a:lnTo>
                  <a:pt x="144" y="336"/>
                </a:lnTo>
                <a:lnTo>
                  <a:pt x="72" y="336"/>
                </a:lnTo>
                <a:lnTo>
                  <a:pt x="144" y="192"/>
                </a:lnTo>
                <a:lnTo>
                  <a:pt x="88" y="192"/>
                </a:lnTo>
                <a:lnTo>
                  <a:pt x="176" y="0"/>
                </a:lnTo>
                <a:lnTo>
                  <a:pt x="72" y="0"/>
                </a:lnTo>
                <a:close/>
              </a:path>
            </a:pathLst>
          </a:custGeom>
          <a:solidFill>
            <a:srgbClr val="FF0000"/>
          </a:solidFill>
          <a:ln w="6350" cap="rnd">
            <a:noFill/>
            <a:round/>
            <a:headEnd/>
            <a:tailEnd/>
          </a:ln>
        </p:spPr>
        <p:txBody>
          <a:bodyPr/>
          <a:lstStyle/>
          <a:p>
            <a:endParaRPr lang="ru-RU" dirty="0"/>
          </a:p>
        </p:txBody>
      </p:sp>
      <p:sp>
        <p:nvSpPr>
          <p:cNvPr id="16" name="Oval 43"/>
          <p:cNvSpPr>
            <a:spLocks noChangeAspect="1" noChangeArrowheads="1"/>
          </p:cNvSpPr>
          <p:nvPr/>
        </p:nvSpPr>
        <p:spPr bwMode="auto">
          <a:xfrm>
            <a:off x="179512" y="764704"/>
            <a:ext cx="2376264" cy="2232248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Схема взаимодействия при реализации инвестиционных проектов с гос. поддержкой / гос. участием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43"/>
          <p:cNvSpPr>
            <a:spLocks noChangeAspect="1" noChangeArrowheads="1"/>
          </p:cNvSpPr>
          <p:nvPr/>
        </p:nvSpPr>
        <p:spPr bwMode="auto">
          <a:xfrm>
            <a:off x="6516216" y="764704"/>
            <a:ext cx="2376264" cy="2232248"/>
          </a:xfrm>
          <a:prstGeom prst="ellipse">
            <a:avLst/>
          </a:prstGeom>
          <a:solidFill>
            <a:schemeClr val="accent1"/>
          </a:soli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latin typeface="Times New Roman" pitchFamily="18" charset="0"/>
                <a:cs typeface="Times New Roman" pitchFamily="18" charset="0"/>
              </a:rPr>
              <a:t>Инвестиционное соглашение</a:t>
            </a:r>
            <a:endParaRPr lang="ru-RU" sz="1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104780"/>
            <a:ext cx="7584536" cy="52924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Этапы Инвестиционного соглашения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Равнобедренный треугольник 6"/>
          <p:cNvSpPr/>
          <p:nvPr/>
        </p:nvSpPr>
        <p:spPr bwMode="auto">
          <a:xfrm>
            <a:off x="5670122" y="548680"/>
            <a:ext cx="180020" cy="504056"/>
          </a:xfrm>
          <a:prstGeom prst="triangle">
            <a:avLst/>
          </a:prstGeom>
          <a:solidFill>
            <a:srgbClr val="50AA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8" name="Трапеция 7"/>
          <p:cNvSpPr/>
          <p:nvPr/>
        </p:nvSpPr>
        <p:spPr bwMode="auto">
          <a:xfrm>
            <a:off x="4572000" y="1196752"/>
            <a:ext cx="2376264" cy="2088233"/>
          </a:xfrm>
          <a:prstGeom prst="trapezoid">
            <a:avLst>
              <a:gd name="adj" fmla="val 52712"/>
            </a:avLst>
          </a:prstGeom>
          <a:solidFill>
            <a:srgbClr val="50AA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9" name="Трапеция 8"/>
          <p:cNvSpPr/>
          <p:nvPr/>
        </p:nvSpPr>
        <p:spPr bwMode="auto">
          <a:xfrm>
            <a:off x="3131840" y="3356992"/>
            <a:ext cx="5328592" cy="2664296"/>
          </a:xfrm>
          <a:prstGeom prst="trapezoid">
            <a:avLst>
              <a:gd name="adj" fmla="val 54552"/>
            </a:avLst>
          </a:prstGeom>
          <a:solidFill>
            <a:srgbClr val="50AA1E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10" name="Трапеция 9"/>
          <p:cNvSpPr/>
          <p:nvPr/>
        </p:nvSpPr>
        <p:spPr bwMode="auto">
          <a:xfrm>
            <a:off x="2716138" y="6135884"/>
            <a:ext cx="6104333" cy="605484"/>
          </a:xfrm>
          <a:prstGeom prst="trapezoid">
            <a:avLst>
              <a:gd name="adj" fmla="val 64937"/>
            </a:avLst>
          </a:prstGeom>
          <a:solidFill>
            <a:srgbClr val="50AA1E"/>
          </a:solidFill>
          <a:ln w="9525" cap="flat" cmpd="sng" algn="ctr">
            <a:solidFill>
              <a:srgbClr val="418A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chemeClr val="bg1"/>
              </a:solidFill>
            </a:endParaRPr>
          </a:p>
        </p:txBody>
      </p:sp>
      <p:sp>
        <p:nvSpPr>
          <p:cNvPr id="11" name="Овал 19"/>
          <p:cNvSpPr>
            <a:spLocks noChangeArrowheads="1"/>
          </p:cNvSpPr>
          <p:nvPr/>
        </p:nvSpPr>
        <p:spPr bwMode="auto">
          <a:xfrm>
            <a:off x="179512" y="678489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ea typeface="ヒラギノ角ゴ Pro W3"/>
                <a:cs typeface="ヒラギノ角ゴ Pro W3"/>
              </a:rPr>
              <a:t>1</a:t>
            </a:r>
            <a:endParaRPr lang="ru-RU" sz="1600" b="1" dirty="0">
              <a:solidFill>
                <a:srgbClr val="FFFFFF"/>
              </a:solidFill>
              <a:ea typeface="ヒラギノ角ゴ Pro W3"/>
              <a:cs typeface="ヒラギノ角ゴ Pro W3"/>
            </a:endParaRPr>
          </a:p>
        </p:txBody>
      </p:sp>
      <p:sp>
        <p:nvSpPr>
          <p:cNvPr id="13" name="Овал 19"/>
          <p:cNvSpPr>
            <a:spLocks noChangeArrowheads="1"/>
          </p:cNvSpPr>
          <p:nvPr/>
        </p:nvSpPr>
        <p:spPr bwMode="auto">
          <a:xfrm>
            <a:off x="179512" y="1628800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4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4" name="Овал 19"/>
          <p:cNvSpPr>
            <a:spLocks noChangeArrowheads="1"/>
          </p:cNvSpPr>
          <p:nvPr/>
        </p:nvSpPr>
        <p:spPr bwMode="auto">
          <a:xfrm>
            <a:off x="179512" y="2060848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3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5" name="Овал 19"/>
          <p:cNvSpPr>
            <a:spLocks noChangeArrowheads="1"/>
          </p:cNvSpPr>
          <p:nvPr/>
        </p:nvSpPr>
        <p:spPr bwMode="auto">
          <a:xfrm>
            <a:off x="179512" y="2910737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1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6" name="Овал 19"/>
          <p:cNvSpPr>
            <a:spLocks noChangeArrowheads="1"/>
          </p:cNvSpPr>
          <p:nvPr/>
        </p:nvSpPr>
        <p:spPr bwMode="auto">
          <a:xfrm>
            <a:off x="190607" y="4566921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3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7" name="Овал 19"/>
          <p:cNvSpPr>
            <a:spLocks noChangeArrowheads="1"/>
          </p:cNvSpPr>
          <p:nvPr/>
        </p:nvSpPr>
        <p:spPr bwMode="auto">
          <a:xfrm>
            <a:off x="193683" y="4998969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2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18" name="Овал 19"/>
          <p:cNvSpPr>
            <a:spLocks noChangeArrowheads="1"/>
          </p:cNvSpPr>
          <p:nvPr/>
        </p:nvSpPr>
        <p:spPr bwMode="auto">
          <a:xfrm>
            <a:off x="179512" y="6135883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0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 bwMode="auto">
          <a:xfrm>
            <a:off x="269334" y="1052736"/>
            <a:ext cx="8006978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0" name="Прямая соединительная линия 19"/>
          <p:cNvCxnSpPr/>
          <p:nvPr/>
        </p:nvCxnSpPr>
        <p:spPr bwMode="auto">
          <a:xfrm>
            <a:off x="304771" y="3356992"/>
            <a:ext cx="7971541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21" name="Прямая соединительная линия 20"/>
          <p:cNvCxnSpPr/>
          <p:nvPr/>
        </p:nvCxnSpPr>
        <p:spPr bwMode="auto">
          <a:xfrm>
            <a:off x="318942" y="6093296"/>
            <a:ext cx="8041968" cy="0"/>
          </a:xfrm>
          <a:prstGeom prst="line">
            <a:avLst/>
          </a:prstGeom>
          <a:solidFill>
            <a:schemeClr val="bg1"/>
          </a:solidFill>
          <a:ln w="635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sp>
        <p:nvSpPr>
          <p:cNvPr id="22" name="Правая фигурная скобка 21"/>
          <p:cNvSpPr/>
          <p:nvPr/>
        </p:nvSpPr>
        <p:spPr bwMode="auto">
          <a:xfrm>
            <a:off x="8396118" y="692697"/>
            <a:ext cx="202019" cy="360040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3" name="Правая фигурная скобка 22"/>
          <p:cNvSpPr/>
          <p:nvPr/>
        </p:nvSpPr>
        <p:spPr bwMode="auto">
          <a:xfrm>
            <a:off x="8388425" y="1124744"/>
            <a:ext cx="229308" cy="2118567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4" name="Правая фигурная скобка 23"/>
          <p:cNvSpPr/>
          <p:nvPr/>
        </p:nvSpPr>
        <p:spPr bwMode="auto">
          <a:xfrm>
            <a:off x="8423157" y="3429000"/>
            <a:ext cx="253299" cy="2592288"/>
          </a:xfrm>
          <a:prstGeom prst="rightBrace">
            <a:avLst/>
          </a:prstGeom>
          <a:noFill/>
          <a:ln w="1905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ru-RU" sz="1200" b="1" dirty="0">
              <a:solidFill>
                <a:srgbClr val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604448" y="692696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III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604448" y="1988840"/>
            <a:ext cx="469383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>
                <a:solidFill>
                  <a:srgbClr val="FFFFFF"/>
                </a:solidFill>
              </a:rPr>
              <a:t>II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8604448" y="4536094"/>
            <a:ext cx="464296" cy="379884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rgbClr val="FFFFFF"/>
                </a:solidFill>
              </a:rPr>
              <a:t>I</a:t>
            </a:r>
            <a:endParaRPr lang="ru-RU" b="1" dirty="0">
              <a:solidFill>
                <a:srgbClr val="FFFFFF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83568" y="692696"/>
            <a:ext cx="26687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Реализация проекта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83568" y="1988840"/>
            <a:ext cx="40651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пакета документов по выполненным Этапам Инвестиционного соглашения </a:t>
            </a:r>
            <a:endParaRPr 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83568" y="2895327"/>
            <a:ext cx="31290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Получение подтвержденной информации по государственной поддержке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11560" y="4911551"/>
            <a:ext cx="266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Создание специальной компании по проекту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5373216"/>
            <a:ext cx="2913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Разработка проектно – сметной документации </a:t>
            </a: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(Инициатор проекта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/ Инициатор проекта и Инвестор)</a:t>
            </a:r>
            <a:endParaRPr lang="ru-RU" sz="12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560" y="6095037"/>
            <a:ext cx="19733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Подписание инвестиционного соглашения по проекту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635896" y="4869160"/>
            <a:ext cx="252028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Создание специальной компании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Открытие расчетного счета</a:t>
            </a: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3491880" y="6229377"/>
            <a:ext cx="45365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Инициатор  проекта, Инвестор, Банк, Субъект РФ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3347864" y="5373216"/>
            <a:ext cx="48245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Заключение договора на разработку ПСД  (смета на СМР)</a:t>
            </a:r>
          </a:p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Получение положительного заключения по проекту (вкл. Смета на СМР)</a:t>
            </a: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Овал 19"/>
          <p:cNvSpPr>
            <a:spLocks noChangeArrowheads="1"/>
          </p:cNvSpPr>
          <p:nvPr/>
        </p:nvSpPr>
        <p:spPr bwMode="auto">
          <a:xfrm>
            <a:off x="179512" y="5445224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1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11560" y="4437112"/>
            <a:ext cx="3456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Заключение Генерального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соглашения с Техническим заказчиком 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44" name="Прямая соединительная линия 43"/>
          <p:cNvCxnSpPr/>
          <p:nvPr/>
        </p:nvCxnSpPr>
        <p:spPr>
          <a:xfrm>
            <a:off x="3779912" y="4869159"/>
            <a:ext cx="3888432" cy="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единительная линия 44"/>
          <p:cNvCxnSpPr/>
          <p:nvPr/>
        </p:nvCxnSpPr>
        <p:spPr>
          <a:xfrm flipV="1">
            <a:off x="3635896" y="5373216"/>
            <a:ext cx="4248472" cy="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Box 46"/>
          <p:cNvSpPr txBox="1"/>
          <p:nvPr/>
        </p:nvSpPr>
        <p:spPr>
          <a:xfrm>
            <a:off x="3851920" y="4509120"/>
            <a:ext cx="367240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Получение разрешение на строительство </a:t>
            </a:r>
          </a:p>
        </p:txBody>
      </p:sp>
      <p:sp>
        <p:nvSpPr>
          <p:cNvPr id="48" name="Овал 19"/>
          <p:cNvSpPr>
            <a:spLocks noChangeArrowheads="1"/>
          </p:cNvSpPr>
          <p:nvPr/>
        </p:nvSpPr>
        <p:spPr bwMode="auto">
          <a:xfrm>
            <a:off x="179512" y="4062865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4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611560" y="4088105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Прохождение обучения руководителя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0" name="Прямая соединительная линия 49"/>
          <p:cNvCxnSpPr/>
          <p:nvPr/>
        </p:nvCxnSpPr>
        <p:spPr>
          <a:xfrm>
            <a:off x="4067944" y="4437112"/>
            <a:ext cx="3240360" cy="0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4067944" y="4006225"/>
            <a:ext cx="302433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Прохождение программы для обеспечения выхода на показатели по проекту</a:t>
            </a:r>
          </a:p>
        </p:txBody>
      </p:sp>
      <p:sp>
        <p:nvSpPr>
          <p:cNvPr id="57" name="Овал 19"/>
          <p:cNvSpPr>
            <a:spLocks noChangeArrowheads="1"/>
          </p:cNvSpPr>
          <p:nvPr/>
        </p:nvSpPr>
        <p:spPr bwMode="auto">
          <a:xfrm>
            <a:off x="179512" y="3501008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5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4355976" y="3933056"/>
            <a:ext cx="2808312" cy="1"/>
          </a:xfrm>
          <a:prstGeom prst="line">
            <a:avLst/>
          </a:prstGeom>
          <a:ln w="19050">
            <a:solidFill>
              <a:schemeClr val="tx2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611560" y="3356992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Формирование и предоставление документов на рассмотрение по получению Государственной поддержки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4427984" y="3356992"/>
            <a:ext cx="2664296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0975" indent="-180975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§"/>
              <a:tabLst>
                <a:tab pos="85725" algn="l"/>
              </a:tabLst>
            </a:pPr>
            <a:r>
              <a:rPr lang="ru-RU" sz="11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Получение информации по возможным формам государственной поддержки</a:t>
            </a:r>
            <a:endParaRPr lang="ru-RU" sz="11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683568" y="1124744"/>
            <a:ext cx="2668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Заключение Приложений по Инвестиционному соглашения 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4" name="Овал 19"/>
          <p:cNvSpPr>
            <a:spLocks noChangeArrowheads="1"/>
          </p:cNvSpPr>
          <p:nvPr/>
        </p:nvSpPr>
        <p:spPr bwMode="auto">
          <a:xfrm>
            <a:off x="179512" y="1196752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5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83568" y="1556792"/>
            <a:ext cx="40651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Рассмотрение пакета документов по проекту на комитете Банка </a:t>
            </a:r>
            <a:endParaRPr 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6" name="Овал 19"/>
          <p:cNvSpPr>
            <a:spLocks noChangeArrowheads="1"/>
          </p:cNvSpPr>
          <p:nvPr/>
        </p:nvSpPr>
        <p:spPr bwMode="auto">
          <a:xfrm>
            <a:off x="179512" y="2478689"/>
            <a:ext cx="404037" cy="374247"/>
          </a:xfrm>
          <a:prstGeom prst="ellipse">
            <a:avLst/>
          </a:prstGeom>
          <a:solidFill>
            <a:srgbClr val="50AA1E"/>
          </a:solidFill>
          <a:ln>
            <a:noFill/>
            <a:headEnd/>
            <a:tailEnd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coolSlan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ru-RU" sz="1600" b="1" dirty="0" smtClean="0">
                <a:solidFill>
                  <a:srgbClr val="FFFFFF"/>
                </a:solidFill>
                <a:latin typeface="Times New Roman" pitchFamily="18" charset="0"/>
                <a:ea typeface="ヒラギノ角ゴ Pro W3"/>
                <a:cs typeface="Times New Roman" pitchFamily="18" charset="0"/>
              </a:rPr>
              <a:t>2</a:t>
            </a:r>
            <a:endParaRPr lang="ru-RU" sz="1600" b="1" dirty="0">
              <a:solidFill>
                <a:srgbClr val="FFFFFF"/>
              </a:solidFill>
              <a:latin typeface="Times New Roman" pitchFamily="18" charset="0"/>
              <a:ea typeface="ヒラギノ角ゴ Pro W3"/>
              <a:cs typeface="Times New Roman" pitchFamily="18" charset="0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683568" y="2420888"/>
            <a:ext cx="4065142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ru-RU" sz="13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Вхождение инвестора в Уставный капитал Специальной компании</a:t>
            </a:r>
            <a:endParaRPr lang="ru-RU" sz="13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683568" y="116632"/>
            <a:ext cx="688232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400" b="1" dirty="0" smtClean="0">
                <a:solidFill>
                  <a:srgbClr val="418A18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Рассмотрение и расчет залогового обеспечения / поручительства  и ранее понесенных затрат Инициатором проекта и Компаний Группы по проекту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b="1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9341646"/>
              </p:ext>
            </p:extLst>
          </p:nvPr>
        </p:nvGraphicFramePr>
        <p:xfrm>
          <a:off x="71406" y="857233"/>
          <a:ext cx="2268346" cy="55905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8346"/>
              </a:tblGrid>
              <a:tr h="438358">
                <a:tc>
                  <a:txBody>
                    <a:bodyPr/>
                    <a:lstStyle/>
                    <a:p>
                      <a:pPr algn="ctr"/>
                      <a:endParaRPr lang="ru-RU" sz="12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760990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залогового обеспечения 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проекту (основное обеспечение)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906102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Расчёт </a:t>
                      </a:r>
                      <a:endParaRPr lang="en-US" sz="16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поручительства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en-US" sz="1600" b="0" kern="1200" baseline="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 проекту 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485050">
                <a:tc>
                  <a:txBody>
                    <a:bodyPr/>
                    <a:lstStyle/>
                    <a:p>
                      <a:pPr marL="92075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  <a:defRPr/>
                      </a:pP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Расчет </a:t>
                      </a:r>
                      <a:r>
                        <a:rPr lang="ru-RU" sz="1600" b="1" kern="1200" baseline="0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ранее понесенных затрат по проекту  и собственные средства по проекту</a:t>
                      </a:r>
                    </a:p>
                  </a:txBody>
                  <a:tcPr marL="36000" marR="36000" marT="0" marB="0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86510601"/>
              </p:ext>
            </p:extLst>
          </p:nvPr>
        </p:nvGraphicFramePr>
        <p:xfrm>
          <a:off x="4860032" y="932332"/>
          <a:ext cx="4212563" cy="58626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64981"/>
                <a:gridCol w="2147582"/>
              </a:tblGrid>
              <a:tr h="403615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Потребности</a:t>
                      </a:r>
                      <a:r>
                        <a:rPr lang="ru-RU" sz="14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(продукты)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Расчет </a:t>
                      </a:r>
                      <a:endParaRPr lang="ru-RU" sz="14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noFill/>
                  </a:tcPr>
                </a:tc>
              </a:tr>
              <a:tr h="1683664"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Имущества Инициатора проекта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Имущества Группы компаний</a:t>
                      </a:r>
                    </a:p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Имущество сторонних организаций </a:t>
                      </a:r>
                    </a:p>
                  </a:txBody>
                  <a:tcPr marL="36000" marR="72000" marT="0" marB="0" anchor="ctr">
                    <a:solidFill>
                      <a:srgbClr val="DAEECA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lvl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Залоговая стоимость имущества определяется как производная величина от оценочной   стоимости имущества с учетом ликвидности предмета залога</a:t>
                      </a:r>
                    </a:p>
                  </a:txBody>
                  <a:tcPr marL="36000" marR="72000" marT="0" marB="0" anchor="ctr">
                    <a:solidFill>
                      <a:srgbClr val="DAEECA"/>
                    </a:solidFill>
                  </a:tcPr>
                </a:tc>
              </a:tr>
              <a:tr h="1812071"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Поручительство</a:t>
                      </a: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Инициатора проекта на срок реализации проекта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Поручительство группы компаний на срок реализации проекта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Поручительство ТЗ на срок инвестиционной фазы проекта</a:t>
                      </a:r>
                    </a:p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Поручительства Компании Инвестора на срок реализации проекта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72000" marT="0" marB="0" anchor="ctr">
                    <a:solidFill>
                      <a:srgbClr val="C8E6B0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0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Рассчитывается на основании прогноза движения денежных средств Поручителя, составленного на текущий финансовый год или на период кредитования с учетом оценки достаточности денежного потока для погашения Поручителем всех его обязательств, в том числе. обязательств Заемщика перед Банком</a:t>
                      </a:r>
                    </a:p>
                  </a:txBody>
                  <a:tcPr marL="36000" marR="72000" marT="0" marB="0" anchor="ctr">
                    <a:solidFill>
                      <a:srgbClr val="C8E6B0"/>
                    </a:solidFill>
                  </a:tcPr>
                </a:tc>
              </a:tr>
              <a:tr h="1740590">
                <a:tc>
                  <a:txBody>
                    <a:bodyPr/>
                    <a:lstStyle/>
                    <a:p>
                      <a:pPr marL="92075" indent="-92075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Затраты по проекту, произведенные Инициатором проекта за период </a:t>
                      </a:r>
                    </a:p>
                    <a:p>
                      <a:pPr marL="92075" indent="-92075">
                        <a:spcBef>
                          <a:spcPts val="300"/>
                        </a:spcBef>
                        <a:buFont typeface="Arial" pitchFamily="34" charset="0"/>
                        <a:buChar char="•"/>
                      </a:pPr>
                      <a:r>
                        <a:rPr lang="ru-RU" sz="1100" b="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Затраты по проекту, произведенные Компаниями Группы </a:t>
                      </a:r>
                    </a:p>
                    <a:p>
                      <a:pPr>
                        <a:spcBef>
                          <a:spcPts val="300"/>
                        </a:spcBef>
                      </a:pPr>
                      <a:r>
                        <a:rPr lang="ru-RU" sz="1100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(ПСД, закупка оборудования, СМР и прочие затраты)</a:t>
                      </a:r>
                    </a:p>
                  </a:txBody>
                  <a:tcPr marL="36000" marR="72000" marT="0" marB="0" anchor="ctr">
                    <a:solidFill>
                      <a:srgbClr val="96CE68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0" indent="-9207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ru-RU" sz="1100" b="1" kern="12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Стоимость</a:t>
                      </a:r>
                      <a:r>
                        <a:rPr lang="ru-RU" sz="1100" b="1" kern="12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оплаченных расходов и подтвержденных затрат на основании данных бухгалтерского учета и/или первичных документов бухгалтерского учета</a:t>
                      </a:r>
                      <a:endParaRPr lang="ru-RU" sz="1100" b="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6000" marR="72000" marT="0" marB="0" anchor="ctr">
                    <a:solidFill>
                      <a:srgbClr val="96CE68"/>
                    </a:solidFill>
                  </a:tcPr>
                </a:tc>
              </a:tr>
            </a:tbl>
          </a:graphicData>
        </a:graphic>
      </p:graphicFrame>
      <p:grpSp>
        <p:nvGrpSpPr>
          <p:cNvPr id="11" name="Группа 38"/>
          <p:cNvGrpSpPr/>
          <p:nvPr/>
        </p:nvGrpSpPr>
        <p:grpSpPr>
          <a:xfrm>
            <a:off x="2555776" y="1357296"/>
            <a:ext cx="2147498" cy="4952026"/>
            <a:chOff x="142815" y="1628929"/>
            <a:chExt cx="4529806" cy="4415414"/>
          </a:xfrm>
        </p:grpSpPr>
        <p:grpSp>
          <p:nvGrpSpPr>
            <p:cNvPr id="12" name="Группа 26"/>
            <p:cNvGrpSpPr/>
            <p:nvPr/>
          </p:nvGrpSpPr>
          <p:grpSpPr>
            <a:xfrm>
              <a:off x="142815" y="1628929"/>
              <a:ext cx="4529806" cy="4415414"/>
              <a:chOff x="905882" y="3452820"/>
              <a:chExt cx="2093349" cy="1450738"/>
            </a:xfrm>
          </p:grpSpPr>
          <p:sp>
            <p:nvSpPr>
              <p:cNvPr id="14" name="Равнобедренный треугольник 13"/>
              <p:cNvSpPr>
                <a:spLocks noChangeAspect="1"/>
              </p:cNvSpPr>
              <p:nvPr/>
            </p:nvSpPr>
            <p:spPr>
              <a:xfrm>
                <a:off x="905882" y="3452820"/>
                <a:ext cx="2093348" cy="502281"/>
              </a:xfrm>
              <a:prstGeom prst="triangle">
                <a:avLst>
                  <a:gd name="adj" fmla="val 49374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Основное обеспечение</a:t>
                </a: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5" name="Трапеция 14"/>
              <p:cNvSpPr>
                <a:spLocks noChangeAspect="1"/>
              </p:cNvSpPr>
              <p:nvPr/>
            </p:nvSpPr>
            <p:spPr>
              <a:xfrm>
                <a:off x="905882" y="4038648"/>
                <a:ext cx="2093348" cy="379717"/>
              </a:xfrm>
              <a:prstGeom prst="trapezoid">
                <a:avLst>
                  <a:gd name="adj" fmla="val 0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vert="horz" rtlCol="0" anchor="ctr"/>
              <a:lstStyle/>
              <a:p>
                <a:pPr algn="ctr"/>
                <a:r>
                  <a:rPr lang="ru-RU" sz="1200" b="1" dirty="0" smtClean="0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Комфортное обеспечение</a:t>
                </a:r>
                <a:endParaRPr lang="ru-RU" sz="1200" b="1" dirty="0">
                  <a:solidFill>
                    <a:schemeClr val="tx1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sp>
            <p:nvSpPr>
              <p:cNvPr id="16" name="Трапеция 15"/>
              <p:cNvSpPr>
                <a:spLocks noChangeAspect="1"/>
              </p:cNvSpPr>
              <p:nvPr/>
            </p:nvSpPr>
            <p:spPr>
              <a:xfrm>
                <a:off x="905882" y="4566032"/>
                <a:ext cx="2093349" cy="337526"/>
              </a:xfrm>
              <a:prstGeom prst="trapezoid">
                <a:avLst>
                  <a:gd name="adj" fmla="val 252"/>
                </a:avLst>
              </a:prstGeom>
              <a:ln/>
            </p:spPr>
            <p:style>
              <a:lnRef idx="1">
                <a:schemeClr val="accent1"/>
              </a:lnRef>
              <a:fillRef idx="2">
                <a:schemeClr val="accent1"/>
              </a:fillRef>
              <a:effectRef idx="1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ru-RU" sz="1100" dirty="0">
                  <a:solidFill>
                    <a:srgbClr val="FFFFFF"/>
                  </a:solidFill>
                </a:endParaRPr>
              </a:p>
            </p:txBody>
          </p:sp>
        </p:grpSp>
        <p:sp>
          <p:nvSpPr>
            <p:cNvPr id="13" name="Rectangle 63"/>
            <p:cNvSpPr>
              <a:spLocks noChangeArrowheads="1"/>
            </p:cNvSpPr>
            <p:nvPr/>
          </p:nvSpPr>
          <p:spPr bwMode="auto">
            <a:xfrm>
              <a:off x="1923903" y="2192037"/>
              <a:ext cx="1107735" cy="8651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pPr algn="ctr"/>
              <a:endParaRPr lang="ru-RU" sz="12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17" name="Левая фигурная скобка 16"/>
          <p:cNvSpPr/>
          <p:nvPr/>
        </p:nvSpPr>
        <p:spPr>
          <a:xfrm>
            <a:off x="2195736" y="4929198"/>
            <a:ext cx="285752" cy="1571636"/>
          </a:xfrm>
          <a:prstGeom prst="leftBrace">
            <a:avLst>
              <a:gd name="adj1" fmla="val 44288"/>
              <a:gd name="adj2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Левая фигурная скобка 17"/>
          <p:cNvSpPr/>
          <p:nvPr/>
        </p:nvSpPr>
        <p:spPr>
          <a:xfrm>
            <a:off x="2195736" y="3144617"/>
            <a:ext cx="285752" cy="1714512"/>
          </a:xfrm>
          <a:prstGeom prst="leftBrace">
            <a:avLst>
              <a:gd name="adj1" fmla="val 44288"/>
              <a:gd name="adj2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9" name="Левая фигурная скобка 18"/>
          <p:cNvSpPr/>
          <p:nvPr/>
        </p:nvSpPr>
        <p:spPr>
          <a:xfrm>
            <a:off x="2195736" y="1357298"/>
            <a:ext cx="285752" cy="1714512"/>
          </a:xfrm>
          <a:prstGeom prst="leftBrace">
            <a:avLst>
              <a:gd name="adj1" fmla="val 44288"/>
              <a:gd name="adj2" fmla="val 50000"/>
            </a:avLst>
          </a:prstGeom>
          <a:ln w="1905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Номер слайда 3"/>
          <p:cNvSpPr txBox="1">
            <a:spLocks/>
          </p:cNvSpPr>
          <p:nvPr/>
        </p:nvSpPr>
        <p:spPr>
          <a:xfrm>
            <a:off x="8510588" y="6440488"/>
            <a:ext cx="520700" cy="265112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fld id="{90830C83-6C4D-429F-ABCE-A21B4E009FD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22" name="Rectangle 63"/>
          <p:cNvSpPr>
            <a:spLocks noChangeArrowheads="1"/>
          </p:cNvSpPr>
          <p:nvPr/>
        </p:nvSpPr>
        <p:spPr bwMode="auto">
          <a:xfrm>
            <a:off x="2942655" y="5410091"/>
            <a:ext cx="144016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>
            <a:spAutoFit/>
          </a:bodyPr>
          <a:lstStyle/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 менее </a:t>
            </a:r>
          </a:p>
          <a:p>
            <a:pPr algn="ctr"/>
            <a:r>
              <a:rPr lang="ru-RU" sz="12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30% </a:t>
            </a:r>
          </a:p>
          <a:p>
            <a:pPr algn="ctr"/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от суммы</a:t>
            </a:r>
            <a:r>
              <a:rPr lang="en-US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2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проекта</a:t>
            </a:r>
            <a:endParaRPr lang="ru-RU" sz="120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4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611560" y="116632"/>
            <a:ext cx="7272808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1300" b="1" dirty="0" smtClean="0">
                <a:solidFill>
                  <a:srgbClr val="418A18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Преимущества для Инициаторов проектов, при реализации проекта в рамках «Особых условий финансирования инвестиционных проектов с гос поддержкой / гос участием»</a:t>
            </a:r>
          </a:p>
        </p:txBody>
      </p:sp>
      <p:sp>
        <p:nvSpPr>
          <p:cNvPr id="7" name="Стрелка вниз 6"/>
          <p:cNvSpPr/>
          <p:nvPr/>
        </p:nvSpPr>
        <p:spPr>
          <a:xfrm>
            <a:off x="1623567" y="5301208"/>
            <a:ext cx="446087" cy="432048"/>
          </a:xfrm>
          <a:prstGeom prst="downArrow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с двумя скругленными соседними углами 8"/>
          <p:cNvSpPr/>
          <p:nvPr/>
        </p:nvSpPr>
        <p:spPr>
          <a:xfrm rot="10800000">
            <a:off x="4139951" y="2420888"/>
            <a:ext cx="4532313" cy="2440856"/>
          </a:xfrm>
          <a:prstGeom prst="round2SameRect">
            <a:avLst>
              <a:gd name="adj1" fmla="val 8000"/>
              <a:gd name="adj2" fmla="val 0"/>
            </a:avLst>
          </a:prstGeom>
          <a:solidFill>
            <a:srgbClr val="D6E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Прямоугольник с двумя скругленными соседними углами 9"/>
          <p:cNvSpPr/>
          <p:nvPr/>
        </p:nvSpPr>
        <p:spPr>
          <a:xfrm>
            <a:off x="178913" y="764704"/>
            <a:ext cx="3357586" cy="1428760"/>
          </a:xfrm>
          <a:prstGeom prst="round2SameRect">
            <a:avLst>
              <a:gd name="adj1" fmla="val 10000"/>
              <a:gd name="adj2" fmla="val 0"/>
            </a:avLst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Преимущества реализации инвестиционного проекта по Схеме взаимодействия при </a:t>
            </a:r>
            <a:endParaRPr lang="ru-RU" sz="1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Прямоугольник с двумя скругленными соседними углами 10"/>
          <p:cNvSpPr/>
          <p:nvPr/>
        </p:nvSpPr>
        <p:spPr>
          <a:xfrm>
            <a:off x="4143372" y="1142984"/>
            <a:ext cx="4572032" cy="1428760"/>
          </a:xfrm>
          <a:prstGeom prst="round2SameRect">
            <a:avLst>
              <a:gd name="adj1" fmla="val 9334"/>
              <a:gd name="adj2" fmla="val 0"/>
            </a:avLst>
          </a:prstGeom>
          <a:solidFill>
            <a:srgbClr val="00800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marL="144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Особые условия </a:t>
            </a:r>
          </a:p>
          <a:p>
            <a:pPr marL="144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финансирования </a:t>
            </a:r>
          </a:p>
          <a:p>
            <a:pPr marL="144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инвестиционных проектов </a:t>
            </a:r>
          </a:p>
          <a:p>
            <a:pPr marL="144000"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с гос. поддержкой / гос. участием </a:t>
            </a:r>
            <a:endParaRPr lang="en-US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83704" y="2276872"/>
            <a:ext cx="3286125" cy="6477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Увеличение срока  кредитования инвестиционных проектов  до  15 лет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83704" y="2996952"/>
            <a:ext cx="3286125" cy="954344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Возможность найти со-инвестора в проект и начать реализацию проекта при доли собственных средств не менее 10% от суммы проекта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04342" y="4005064"/>
            <a:ext cx="3286125" cy="864096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Возможность </a:t>
            </a:r>
            <a:r>
              <a:rPr lang="ru-RU" sz="1300" dirty="0" smtClean="0">
                <a:latin typeface="Times New Roman" pitchFamily="18" charset="0"/>
                <a:cs typeface="Times New Roman" pitchFamily="18" charset="0"/>
              </a:rPr>
              <a:t>реализации проекта с «нуля» при  наличии земельного участка в собственности и/или в аренде/субаренде  у инициатора проекта</a:t>
            </a:r>
            <a:endParaRPr lang="ru-RU" sz="1300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5" name="Группа 23"/>
          <p:cNvGrpSpPr>
            <a:grpSpLocks/>
          </p:cNvGrpSpPr>
          <p:nvPr/>
        </p:nvGrpSpPr>
        <p:grpSpPr bwMode="auto">
          <a:xfrm>
            <a:off x="4192710" y="2674938"/>
            <a:ext cx="4479555" cy="754063"/>
            <a:chOff x="4265717" y="2678035"/>
            <a:chExt cx="3308915" cy="754023"/>
          </a:xfrm>
        </p:grpSpPr>
        <p:sp>
          <p:nvSpPr>
            <p:cNvPr id="16" name="Скругленный прямоугольник 15"/>
            <p:cNvSpPr/>
            <p:nvPr/>
          </p:nvSpPr>
          <p:spPr>
            <a:xfrm>
              <a:off x="4265717" y="2714546"/>
              <a:ext cx="690594" cy="717512"/>
            </a:xfrm>
            <a:prstGeom prst="roundRect">
              <a:avLst>
                <a:gd name="adj" fmla="val 888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r>
                <a:rPr lang="ru-RU" sz="1200" dirty="0">
                  <a:latin typeface="Times New Roman" pitchFamily="18" charset="0"/>
                  <a:cs typeface="Times New Roman" pitchFamily="18" charset="0"/>
                </a:rPr>
                <a:t>         </a:t>
              </a:r>
              <a:r>
                <a:rPr lang="ru-RU" sz="11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Залог</a:t>
              </a:r>
              <a:endParaRPr lang="ru-RU" sz="1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endParaRPr lang="ru-RU" sz="1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5077789" y="2714546"/>
              <a:ext cx="841423" cy="717512"/>
            </a:xfrm>
            <a:prstGeom prst="roundRect">
              <a:avLst>
                <a:gd name="adj" fmla="val 888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lIns="36000" rIns="36000"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1100" dirty="0" smtClean="0">
                  <a:latin typeface="Times New Roman" pitchFamily="18" charset="0"/>
                  <a:cs typeface="Times New Roman" pitchFamily="18" charset="0"/>
                </a:rPr>
                <a:t>Поручительство </a:t>
              </a:r>
              <a:endParaRPr lang="ru-RU" sz="1100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8" name="Скругленный прямоугольник 17"/>
            <p:cNvSpPr/>
            <p:nvPr/>
          </p:nvSpPr>
          <p:spPr>
            <a:xfrm>
              <a:off x="5982022" y="2701847"/>
              <a:ext cx="745260" cy="730211"/>
            </a:xfrm>
            <a:prstGeom prst="roundRect">
              <a:avLst>
                <a:gd name="adj" fmla="val 888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ru-RU" sz="12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Ранее понесенные затраты </a:t>
              </a:r>
              <a:endParaRPr lang="ru-RU" sz="1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9" name="Скругленный прямоугольник 18"/>
            <p:cNvSpPr/>
            <p:nvPr/>
          </p:nvSpPr>
          <p:spPr>
            <a:xfrm>
              <a:off x="6759897" y="2678035"/>
              <a:ext cx="814735" cy="754022"/>
            </a:xfrm>
            <a:prstGeom prst="roundRect">
              <a:avLst>
                <a:gd name="adj" fmla="val 8889"/>
              </a:avLst>
            </a:prstGeom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anchor="ctr"/>
            <a:lstStyle/>
            <a:p>
              <a:pPr>
                <a:defRPr/>
              </a:pPr>
              <a:endParaRPr lang="ru-RU" sz="12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 algn="ctr">
                <a:defRPr/>
              </a:pPr>
              <a:r>
                <a:rPr lang="ru-RU" sz="1100" dirty="0" smtClean="0">
                  <a:solidFill>
                    <a:srgbClr val="FFFFFF"/>
                  </a:solidFill>
                  <a:latin typeface="Times New Roman" pitchFamily="18" charset="0"/>
                  <a:cs typeface="Times New Roman" pitchFamily="18" charset="0"/>
                </a:rPr>
                <a:t>Коэффициент покрытия долга</a:t>
              </a:r>
              <a:endParaRPr lang="ru-RU" sz="1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  <a:p>
              <a:pPr>
                <a:defRPr/>
              </a:pPr>
              <a:endParaRPr lang="ru-RU" sz="1100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20" name="Группа 15"/>
          <p:cNvGrpSpPr>
            <a:grpSpLocks/>
          </p:cNvGrpSpPr>
          <p:nvPr/>
        </p:nvGrpSpPr>
        <p:grpSpPr bwMode="auto">
          <a:xfrm>
            <a:off x="7858125" y="946150"/>
            <a:ext cx="1116013" cy="1079500"/>
            <a:chOff x="5724525" y="2428868"/>
            <a:chExt cx="1150938" cy="1152525"/>
          </a:xfrm>
        </p:grpSpPr>
        <p:sp>
          <p:nvSpPr>
            <p:cNvPr id="21" name="Oval 43"/>
            <p:cNvSpPr>
              <a:spLocks noChangeAspect="1" noChangeArrowheads="1"/>
            </p:cNvSpPr>
            <p:nvPr/>
          </p:nvSpPr>
          <p:spPr bwMode="auto">
            <a:xfrm>
              <a:off x="5724525" y="2428868"/>
              <a:ext cx="1150938" cy="115252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2" name="Рисунок 34" descr="РФ.png"/>
            <p:cNvPicPr>
              <a:picLocks noChangeAspect="1"/>
            </p:cNvPicPr>
            <p:nvPr/>
          </p:nvPicPr>
          <p:blipFill>
            <a:blip r:embed="rId2" cstate="print">
              <a:lum bright="40000" contrast="16000"/>
            </a:blip>
            <a:srcRect/>
            <a:stretch>
              <a:fillRect/>
            </a:stretch>
          </p:blipFill>
          <p:spPr bwMode="auto">
            <a:xfrm>
              <a:off x="5857884" y="2643182"/>
              <a:ext cx="877888" cy="539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23" name="Группа 15"/>
          <p:cNvGrpSpPr>
            <a:grpSpLocks/>
          </p:cNvGrpSpPr>
          <p:nvPr/>
        </p:nvGrpSpPr>
        <p:grpSpPr bwMode="auto">
          <a:xfrm>
            <a:off x="3976688" y="1028700"/>
            <a:ext cx="1150937" cy="1152525"/>
            <a:chOff x="3992566" y="3067052"/>
            <a:chExt cx="1150938" cy="1152525"/>
          </a:xfrm>
        </p:grpSpPr>
        <p:sp>
          <p:nvSpPr>
            <p:cNvPr id="24" name="Oval 46"/>
            <p:cNvSpPr>
              <a:spLocks noChangeAspect="1" noChangeArrowheads="1"/>
            </p:cNvSpPr>
            <p:nvPr/>
          </p:nvSpPr>
          <p:spPr bwMode="auto">
            <a:xfrm>
              <a:off x="3992566" y="3067052"/>
              <a:ext cx="1150938" cy="1152525"/>
            </a:xfrm>
            <a:prstGeom prst="ellipse">
              <a:avLst/>
            </a:prstGeom>
            <a:ln>
              <a:headEnd/>
              <a:tailEnd/>
            </a:ln>
          </p:spPr>
          <p:style>
            <a:lnRef idx="0">
              <a:schemeClr val="accent3"/>
            </a:lnRef>
            <a:fillRef idx="3">
              <a:schemeClr val="accent3"/>
            </a:fillRef>
            <a:effectRef idx="3">
              <a:schemeClr val="accent3"/>
            </a:effectRef>
            <a:fontRef idx="minor">
              <a:schemeClr val="lt1"/>
            </a:fontRef>
          </p:style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latin typeface="Times New Roman" pitchFamily="18" charset="0"/>
                <a:cs typeface="Times New Roman" pitchFamily="18" charset="0"/>
              </a:endParaRPr>
            </a:p>
          </p:txBody>
        </p:sp>
        <p:pic>
          <p:nvPicPr>
            <p:cNvPr id="25" name="Рисунок 32" descr="logotip_Sberbanka.png"/>
            <p:cNvPicPr>
              <a:picLocks noChangeAspect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135441" y="3211514"/>
              <a:ext cx="877888" cy="85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Прямоугольник с двумя скругленными соседними углами 25"/>
          <p:cNvSpPr/>
          <p:nvPr/>
        </p:nvSpPr>
        <p:spPr>
          <a:xfrm>
            <a:off x="107504" y="5661248"/>
            <a:ext cx="3443288" cy="1080120"/>
          </a:xfrm>
          <a:prstGeom prst="round2SameRect">
            <a:avLst>
              <a:gd name="adj1" fmla="val 0"/>
              <a:gd name="adj2" fmla="val 17286"/>
            </a:avLst>
          </a:prstGeom>
          <a:solidFill>
            <a:srgbClr val="D6E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Схема взаимодействия  </a:t>
            </a:r>
            <a:r>
              <a:rPr lang="ru-RU" sz="1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является стандартом прохождения заявки по установленным документам, в четкие сроки  у всех участников инвестиционной деятельности  </a:t>
            </a: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3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Скругленный прямоугольник 26"/>
          <p:cNvSpPr/>
          <p:nvPr/>
        </p:nvSpPr>
        <p:spPr bwMode="auto">
          <a:xfrm>
            <a:off x="4211960" y="3501008"/>
            <a:ext cx="1027360" cy="1152128"/>
          </a:xfrm>
          <a:prstGeom prst="roundRect">
            <a:avLst>
              <a:gd name="adj" fmla="val 8889"/>
            </a:avLst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40%-</a:t>
            </a:r>
            <a:r>
              <a:rPr lang="en-US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90</a:t>
            </a: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%</a:t>
            </a:r>
            <a:endParaRPr lang="en-US" sz="105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05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 суммы кредита</a:t>
            </a:r>
          </a:p>
          <a:p>
            <a:pPr algn="ctr">
              <a:defRPr/>
            </a:pP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Скругленный прямоугольник 27"/>
          <p:cNvSpPr/>
          <p:nvPr/>
        </p:nvSpPr>
        <p:spPr bwMode="auto">
          <a:xfrm>
            <a:off x="4200047" y="5293792"/>
            <a:ext cx="1027360" cy="1087536"/>
          </a:xfrm>
          <a:prstGeom prst="roundRect">
            <a:avLst>
              <a:gd name="adj" fmla="val 888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100%-110% от  суммы кредита</a:t>
            </a:r>
            <a:endParaRPr lang="ru-RU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Скругленный прямоугольник 28"/>
          <p:cNvSpPr/>
          <p:nvPr/>
        </p:nvSpPr>
        <p:spPr bwMode="auto">
          <a:xfrm>
            <a:off x="5292080" y="5301208"/>
            <a:ext cx="1080120" cy="1080120"/>
          </a:xfrm>
          <a:prstGeom prst="roundRect">
            <a:avLst>
              <a:gd name="adj" fmla="val 888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Поручит-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ство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конечных бенефициаров бизнеса, обеспеченное залогом</a:t>
            </a: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Скругленный прямоугольник 29"/>
          <p:cNvSpPr/>
          <p:nvPr/>
        </p:nvSpPr>
        <p:spPr bwMode="auto">
          <a:xfrm>
            <a:off x="6461577" y="5293792"/>
            <a:ext cx="1081999" cy="1087536"/>
          </a:xfrm>
          <a:prstGeom prst="roundRect">
            <a:avLst>
              <a:gd name="adj" fmla="val 888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30% от </a:t>
            </a:r>
            <a:r>
              <a:rPr lang="ru-RU" sz="1100" dirty="0" err="1" smtClean="0">
                <a:latin typeface="Times New Roman" pitchFamily="18" charset="0"/>
                <a:cs typeface="Times New Roman" pitchFamily="18" charset="0"/>
              </a:rPr>
              <a:t>инвестицион-ного</a:t>
            </a: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 бюджета проекта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Скругленный прямоугольник 30"/>
          <p:cNvSpPr/>
          <p:nvPr/>
        </p:nvSpPr>
        <p:spPr bwMode="auto">
          <a:xfrm>
            <a:off x="7668344" y="5293792"/>
            <a:ext cx="962347" cy="1087536"/>
          </a:xfrm>
          <a:prstGeom prst="roundRect">
            <a:avLst>
              <a:gd name="adj" fmla="val 8889"/>
            </a:avLst>
          </a:prstGeom>
          <a:solidFill>
            <a:schemeClr val="tx2">
              <a:lumMod val="40000"/>
              <a:lumOff val="60000"/>
            </a:schemeClr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100" dirty="0" smtClean="0">
                <a:latin typeface="Times New Roman" pitchFamily="18" charset="0"/>
                <a:cs typeface="Times New Roman" pitchFamily="18" charset="0"/>
              </a:rPr>
              <a:t>1,5</a:t>
            </a:r>
            <a:endParaRPr lang="ru-RU" sz="1100" dirty="0" smtClean="0">
              <a:solidFill>
                <a:srgbClr val="FFFFFF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Скругленный прямоугольник 31"/>
          <p:cNvSpPr/>
          <p:nvPr/>
        </p:nvSpPr>
        <p:spPr bwMode="auto">
          <a:xfrm>
            <a:off x="5292080" y="3501008"/>
            <a:ext cx="1080120" cy="1152128"/>
          </a:xfrm>
          <a:prstGeom prst="roundRect">
            <a:avLst>
              <a:gd name="adj" fmla="val 8889"/>
            </a:avLst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бланковое поручительство участников проекта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Скругленный прямоугольник 32"/>
          <p:cNvSpPr/>
          <p:nvPr/>
        </p:nvSpPr>
        <p:spPr bwMode="auto">
          <a:xfrm>
            <a:off x="6516216" y="3501008"/>
            <a:ext cx="1027360" cy="1152128"/>
          </a:xfrm>
          <a:prstGeom prst="roundRect">
            <a:avLst>
              <a:gd name="adj" fmla="val 8889"/>
            </a:avLst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lIns="36000" rIns="36000" anchor="ctr"/>
          <a:lstStyle/>
          <a:p>
            <a:pPr algn="ctr">
              <a:defRPr/>
            </a:pP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10% от </a:t>
            </a:r>
            <a:r>
              <a:rPr lang="ru-RU" sz="10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инвестиц-ного</a:t>
            </a:r>
            <a:r>
              <a:rPr lang="ru-RU" sz="1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бюджета проекта</a:t>
            </a: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Скругленный прямоугольник 33"/>
          <p:cNvSpPr/>
          <p:nvPr/>
        </p:nvSpPr>
        <p:spPr bwMode="auto">
          <a:xfrm>
            <a:off x="7596336" y="3501008"/>
            <a:ext cx="1003920" cy="1152128"/>
          </a:xfrm>
          <a:prstGeom prst="roundRect">
            <a:avLst>
              <a:gd name="adj" fmla="val 8889"/>
            </a:avLst>
          </a:prstGeom>
          <a:solidFill>
            <a:srgbClr val="FF0000"/>
          </a:solidFill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105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1,2-1,4</a:t>
            </a: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endParaRPr lang="ru-RU" sz="105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Стрелка вниз 34"/>
          <p:cNvSpPr/>
          <p:nvPr/>
        </p:nvSpPr>
        <p:spPr>
          <a:xfrm>
            <a:off x="6306150" y="6417332"/>
            <a:ext cx="360040" cy="252028"/>
          </a:xfrm>
          <a:prstGeom prst="downArrow">
            <a:avLst/>
          </a:prstGeom>
          <a:solidFill>
            <a:srgbClr val="D6EDB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4365104" y="6577607"/>
            <a:ext cx="4413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Для предприятия СМП / крупный бизнес / крупнейший</a:t>
            </a:r>
            <a:endParaRPr lang="ru-RU" sz="1400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Скругленный прямоугольник 36"/>
          <p:cNvSpPr/>
          <p:nvPr/>
        </p:nvSpPr>
        <p:spPr>
          <a:xfrm>
            <a:off x="203547" y="4977358"/>
            <a:ext cx="3286125" cy="6477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1300" dirty="0">
                <a:latin typeface="Times New Roman" pitchFamily="18" charset="0"/>
                <a:cs typeface="Times New Roman" pitchFamily="18" charset="0"/>
              </a:rPr>
              <a:t>Программы, инициируемые банком и другими институтами 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8100392" y="1268760"/>
            <a:ext cx="6309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РУР</a:t>
            </a:r>
            <a:endParaRPr lang="ru-RU" b="1" dirty="0">
              <a:solidFill>
                <a:schemeClr val="accent6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822763" y="4977172"/>
            <a:ext cx="3277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Стандартные условия банков</a:t>
            </a:r>
            <a:endParaRPr lang="ru-RU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908720"/>
            <a:ext cx="6288392" cy="529249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Спасибо за внимание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1266" y="2222441"/>
            <a:ext cx="7992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 smtClean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57200" y="1556792"/>
            <a:ext cx="8229600" cy="4525963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ru-RU" sz="3200" b="1" u="sng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Мичурина Надежда Алексеевна</a:t>
            </a:r>
            <a:endParaRPr kumimoji="0" lang="en-US" sz="3200" b="1" i="0" u="sng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Руководитель направления</a:t>
            </a:r>
            <a:r>
              <a:rPr kumimoji="0" lang="ru-RU" sz="3200" b="0" i="0" u="none" strike="noStrike" kern="1200" cap="none" spc="0" normalizeH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организации работы с финансово-кредитными учреждениями</a:t>
            </a: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Организационный комитет Конкурса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"Ежегодная общественная премия «Регионы - устойчивое развитие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Тел. раб. (495) 236-7-36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smtClean="0">
                <a:ln>
                  <a:noFill/>
                </a:ln>
                <a:solidFill>
                  <a:srgbClr val="008000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www.infra-konkurs.ru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rgbClr val="008000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68907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Дополнительные материалы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Создание в рамках реального времени структуры сделки инвестиционного проекта, реализация которого возможна по механизму проектное финансирование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39123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1"/>
          <p:cNvSpPr txBox="1">
            <a:spLocks/>
          </p:cNvSpPr>
          <p:nvPr/>
        </p:nvSpPr>
        <p:spPr bwMode="auto">
          <a:xfrm>
            <a:off x="755576" y="116632"/>
            <a:ext cx="7026344" cy="529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noAutofit/>
          </a:bodyPr>
          <a:lstStyle/>
          <a:p>
            <a:pPr marL="85725" marR="0" lvl="0" indent="19050" defTabSz="914400" rtl="0" eaLnBrk="1" fontAlgn="auto" latinLnBrk="0" hangingPunct="1">
              <a:lnSpc>
                <a:spcPct val="11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18A18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План мониторинга инвестиционных проектов по инвестиционному соглашению     (Этап</a:t>
            </a:r>
            <a:r>
              <a:rPr kumimoji="0" lang="ru-RU" sz="1400" b="1" i="0" u="none" strike="noStrike" kern="1200" cap="none" spc="0" normalizeH="0" noProof="0" dirty="0" smtClean="0">
                <a:ln>
                  <a:noFill/>
                </a:ln>
                <a:solidFill>
                  <a:srgbClr val="418A18"/>
                </a:solidFill>
                <a:effectLst/>
                <a:uLnTx/>
                <a:uFillTx/>
                <a:latin typeface="Times New Roman" pitchFamily="18" charset="0"/>
                <a:ea typeface="Calibri"/>
                <a:cs typeface="Times New Roman" pitchFamily="18" charset="0"/>
              </a:rPr>
              <a:t> 1, лист 1)</a:t>
            </a:r>
            <a:endParaRPr kumimoji="0" lang="ru-RU" sz="1400" b="1" i="0" u="none" strike="noStrike" kern="1200" cap="none" spc="0" normalizeH="0" baseline="0" noProof="0" dirty="0" smtClean="0">
              <a:ln>
                <a:noFill/>
              </a:ln>
              <a:solidFill>
                <a:srgbClr val="418A18"/>
              </a:solidFill>
              <a:effectLst/>
              <a:uLnTx/>
              <a:uFillTx/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9512" y="188640"/>
            <a:ext cx="464296" cy="369332"/>
          </a:xfrm>
          <a:prstGeom prst="rect">
            <a:avLst/>
          </a:prstGeom>
          <a:solidFill>
            <a:srgbClr val="005426"/>
          </a:solidFill>
          <a:ln cmpd="dbl">
            <a:solidFill>
              <a:schemeClr val="bg1"/>
            </a:solidFill>
          </a:ln>
          <a:effectLst>
            <a:outerShdw blurRad="76200" dist="12700" dir="2700000" sy="-23000" kx="-800400" algn="bl" rotWithShape="0">
              <a:prstClr val="black">
                <a:alpha val="2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>
                <a:solidFill>
                  <a:srgbClr val="FFFFFF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251520" y="764704"/>
            <a:ext cx="5184576" cy="648072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План мониторинга реализации инвестиционного проекта согласно Инвестиционного соглашения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79512" y="155679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79512" y="213285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79512" y="2708920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79512" y="3284984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179512" y="3861048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179512" y="4437112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79512" y="5013176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Скругленный прямоугольник 14"/>
          <p:cNvSpPr/>
          <p:nvPr/>
        </p:nvSpPr>
        <p:spPr>
          <a:xfrm>
            <a:off x="179512" y="5589240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Скругленный прямоугольник 15"/>
          <p:cNvSpPr/>
          <p:nvPr/>
        </p:nvSpPr>
        <p:spPr>
          <a:xfrm>
            <a:off x="179512" y="6165304"/>
            <a:ext cx="360040" cy="504056"/>
          </a:xfrm>
          <a:prstGeom prst="roundRect">
            <a:avLst/>
          </a:prstGeom>
          <a:solidFill>
            <a:srgbClr val="418A1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кругленный прямоугольник 16"/>
          <p:cNvSpPr/>
          <p:nvPr/>
        </p:nvSpPr>
        <p:spPr>
          <a:xfrm>
            <a:off x="611560" y="155679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611560" y="155679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Направление плана работы по исполнению инвестиционного соглашения и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предоставления документов в рамках мониторинга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Скругленный прямоугольник 18"/>
          <p:cNvSpPr/>
          <p:nvPr/>
        </p:nvSpPr>
        <p:spPr>
          <a:xfrm>
            <a:off x="611560" y="4437112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611560" y="5013176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611560" y="5589240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2" name="Скругленный прямоугольник 21"/>
          <p:cNvSpPr/>
          <p:nvPr/>
        </p:nvSpPr>
        <p:spPr>
          <a:xfrm>
            <a:off x="611560" y="6165304"/>
            <a:ext cx="5256584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3" name="Скругленный прямоугольник 22"/>
          <p:cNvSpPr/>
          <p:nvPr/>
        </p:nvSpPr>
        <p:spPr>
          <a:xfrm>
            <a:off x="611560" y="3861048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4" name="Скругленный прямоугольник 23"/>
          <p:cNvSpPr/>
          <p:nvPr/>
        </p:nvSpPr>
        <p:spPr>
          <a:xfrm>
            <a:off x="611560" y="3284984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5" name="Скругленный прямоугольник 24"/>
          <p:cNvSpPr/>
          <p:nvPr/>
        </p:nvSpPr>
        <p:spPr>
          <a:xfrm>
            <a:off x="611560" y="2708920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11560" y="2132856"/>
            <a:ext cx="7560840" cy="504056"/>
          </a:xfrm>
          <a:prstGeom prst="roundRect">
            <a:avLst/>
          </a:prstGeom>
          <a:noFill/>
          <a:ln>
            <a:solidFill>
              <a:srgbClr val="418A1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7" name="TextBox 26"/>
          <p:cNvSpPr txBox="1"/>
          <p:nvPr/>
        </p:nvSpPr>
        <p:spPr>
          <a:xfrm>
            <a:off x="611560" y="2132856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 Предоставление  информации по ответственным сотрудникам в проектной организации по Инвестиционному соглашению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11560" y="270892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 информации по ответственному сотруднику от Технического заказчика / Карточки Технического заказчика и документы, подтверждающие начало разработки ПСД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11560" y="3284984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статусу создания Специальной компании по проекту и открытия расчетного счета в ОАО «Сбербанка России»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611560" y="3861048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статусу подписания Генерального соглашения на выполнение функций Технического заказчика по проекту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11560" y="4437112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предоставлению маркетингового анализа по проекту с учетом предложений, предоставленных от внешнего эксперта по финансам  согласно Схемы взаимодействия  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11560" y="5085184"/>
            <a:ext cx="76741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предоставлению документов по прохождению программы Руководителя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608276" y="5589240"/>
            <a:ext cx="742010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Запрос / Предоставление информации по стадии разработки ПСД 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(Задание на проектирование / Смета на проектирование / Акты выполненных работ / Разработка «Стадии П»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11560" y="6309320"/>
            <a:ext cx="42576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Проведение рабочей встречи по проекту (при необходимости)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Правая фигурная скобка 34"/>
          <p:cNvSpPr/>
          <p:nvPr/>
        </p:nvSpPr>
        <p:spPr>
          <a:xfrm>
            <a:off x="8100392" y="980728"/>
            <a:ext cx="504056" cy="5688632"/>
          </a:xfrm>
          <a:prstGeom prst="rightBrace">
            <a:avLst/>
          </a:prstGeom>
          <a:ln w="22225">
            <a:solidFill>
              <a:srgbClr val="418A1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8532440" y="3492297"/>
            <a:ext cx="56457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1,5 </a:t>
            </a:r>
          </a:p>
          <a:p>
            <a:r>
              <a:rPr lang="ru-RU" sz="1600" b="1" dirty="0" smtClean="0">
                <a:solidFill>
                  <a:srgbClr val="418A18"/>
                </a:solidFill>
                <a:latin typeface="Times New Roman" pitchFamily="18" charset="0"/>
                <a:cs typeface="Times New Roman" pitchFamily="18" charset="0"/>
              </a:rPr>
              <a:t>мес.</a:t>
            </a:r>
            <a:endParaRPr lang="ru-RU" sz="1600" b="1" dirty="0">
              <a:solidFill>
                <a:srgbClr val="418A18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rYCgDo1hxkOuCtGa_AgtQg"/>
</p:tagLst>
</file>

<file path=ppt/theme/theme1.xml><?xml version="1.0" encoding="utf-8"?>
<a:theme xmlns:a="http://schemas.openxmlformats.org/drawingml/2006/main" name="1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2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3331</TotalTime>
  <Words>1277</Words>
  <Application>Microsoft Office PowerPoint</Application>
  <PresentationFormat>Экран (4:3)</PresentationFormat>
  <Paragraphs>209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1_Тема Office</vt:lpstr>
      <vt:lpstr>2_Тема Office</vt:lpstr>
      <vt:lpstr> Создание в рамках реального времени структуры сделки инвестиционного проекта, реализация которого возможна по механизму проектное финансирование   </vt:lpstr>
      <vt:lpstr>          Содержание</vt:lpstr>
      <vt:lpstr>Документы, по которым ведется работа по подготовке и реализации инвестиционных проектов </vt:lpstr>
      <vt:lpstr>         Этапы Инвестиционного соглашения </vt:lpstr>
      <vt:lpstr>Презентация PowerPoint</vt:lpstr>
      <vt:lpstr>Презентация PowerPoint</vt:lpstr>
      <vt:lpstr>Спасибо за внимание</vt:lpstr>
      <vt:lpstr>Дополнительные материалы</vt:lpstr>
      <vt:lpstr>Презентация PowerPoint</vt:lpstr>
      <vt:lpstr>Презентация PowerPoint</vt:lpstr>
      <vt:lpstr>Презентация PowerPoint</vt:lpstr>
    </vt:vector>
  </TitlesOfParts>
  <Company>Grizli777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Механизмы реализации инвестиционных проектов с господержкой / госучастием в рамках исполнения</dc:title>
  <dc:creator>belichenko</dc:creator>
  <cp:lastModifiedBy>Управление инвестиций</cp:lastModifiedBy>
  <cp:revision>328</cp:revision>
  <cp:lastPrinted>2015-03-03T10:46:27Z</cp:lastPrinted>
  <dcterms:created xsi:type="dcterms:W3CDTF">2014-11-17T08:55:10Z</dcterms:created>
  <dcterms:modified xsi:type="dcterms:W3CDTF">2015-10-21T07:10:18Z</dcterms:modified>
</cp:coreProperties>
</file>