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  <p:sldMasterId id="2147483676" r:id="rId2"/>
  </p:sldMasterIdLst>
  <p:notesMasterIdLst>
    <p:notesMasterId r:id="rId15"/>
  </p:notesMasterIdLst>
  <p:handoutMasterIdLst>
    <p:handoutMasterId r:id="rId16"/>
  </p:handoutMasterIdLst>
  <p:sldIdLst>
    <p:sldId id="303" r:id="rId3"/>
    <p:sldId id="304" r:id="rId4"/>
    <p:sldId id="341" r:id="rId5"/>
    <p:sldId id="347" r:id="rId6"/>
    <p:sldId id="356" r:id="rId7"/>
    <p:sldId id="357" r:id="rId8"/>
    <p:sldId id="359" r:id="rId9"/>
    <p:sldId id="360" r:id="rId10"/>
    <p:sldId id="358" r:id="rId11"/>
    <p:sldId id="351" r:id="rId12"/>
    <p:sldId id="355" r:id="rId13"/>
    <p:sldId id="34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AA1E"/>
    <a:srgbClr val="006600"/>
    <a:srgbClr val="A1C064"/>
    <a:srgbClr val="8CD153"/>
    <a:srgbClr val="418A18"/>
    <a:srgbClr val="61CE24"/>
    <a:srgbClr val="7CDF45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94637" autoAdjust="0"/>
  </p:normalViewPr>
  <p:slideViewPr>
    <p:cSldViewPr>
      <p:cViewPr>
        <p:scale>
          <a:sx n="78" d="100"/>
          <a:sy n="78" d="100"/>
        </p:scale>
        <p:origin x="-108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C21629-9C91-4C60-A8E9-2E9CD3346777}" type="doc">
      <dgm:prSet loTypeId="urn:microsoft.com/office/officeart/2005/8/layout/vList2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39720A3E-48E0-4840-84F0-80D0349E1A16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Залог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42A07B0-BB20-4F0E-9A4D-435F4C8CB794}" type="parTrans" cxnId="{9F9813D5-B834-4E6B-99B0-6F9373F9834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C5B8AF5-01F1-4D76-8A05-D4D4D9176705}" type="sibTrans" cxnId="{9F9813D5-B834-4E6B-99B0-6F9373F9834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255EE52-9A25-47D9-8C57-72A3DD69A3DA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Комфортное обеспечение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97F9F60-14FE-4595-AEA6-767297252981}" type="parTrans" cxnId="{117018BE-2CD3-4E68-A477-3B512BA07CA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26D3640-231C-4717-BEDC-F151B0359C36}" type="sibTrans" cxnId="{117018BE-2CD3-4E68-A477-3B512BA07CA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C3E3BB3-FC91-4AC3-9F6B-241C4F0AC3D5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Основное обеспечение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72DEC3D-91A8-42AE-9CA0-E7D270564B9E}" type="parTrans" cxnId="{A8A39735-20E1-4B76-9722-3F2917285EC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1ACF5B6-C6B1-4893-B429-15E1AD20EAE6}" type="sibTrans" cxnId="{A8A39735-20E1-4B76-9722-3F2917285EC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5845170-45E3-4D89-9982-29BF856DC73C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Финансовые каникулы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5890763-FBD9-409F-AC61-B5684BA2DF48}" type="parTrans" cxnId="{649AFE35-873A-4404-BBF3-F90C7A4CA9C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88701B5-60D9-4908-8F1D-B0F05886911B}" type="sibTrans" cxnId="{649AFE35-873A-4404-BBF3-F90C7A4CA9C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F6E9D52-37B6-46F1-A23E-9591466ACFE3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По уплате процентов  - от 6 до 9 месяцев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257BF13-E244-4E45-8293-22F520A306FA}" type="parTrans" cxnId="{4A13FD8F-4A82-4DB7-B940-E2357AE53C4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FEC5C55-127E-49C9-96C9-F1C1DE196D66}" type="sibTrans" cxnId="{4A13FD8F-4A82-4DB7-B940-E2357AE53C4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CAA01F7-C25C-4C66-997B-F925C5FF961D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По основному долгу – до 36 месяцев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4F6BA3C-3602-4A95-AEDA-5DBBCF3FA07D}" type="parTrans" cxnId="{7BB1E987-503A-4F4C-8D05-FEB89EE0CEF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5B58808-71D9-491D-8F9F-CE26916852A1}" type="sibTrans" cxnId="{7BB1E987-503A-4F4C-8D05-FEB89EE0CEF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95788D2-AB49-4924-9E7D-832EE3892F24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Стоимость средств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EEA39A4-ACBC-439F-AC37-D7328513A1C2}" type="parTrans" cxnId="{534B00D2-CC89-4B62-8D52-31FB628E50D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5A02257-FA7E-407D-B6E4-B03FDB4E4A8B}" type="sibTrans" cxnId="{534B00D2-CC89-4B62-8D52-31FB628E50D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DD6C16C-7F20-4D55-B788-39A9CA4279BC}">
      <dgm:prSet phldrT="[Текст]"/>
      <dgm:spPr/>
      <dgm:t>
        <a:bodyPr/>
        <a:lstStyle/>
        <a:p>
          <a:r>
            <a:rPr lang="ru-RU" b="0" dirty="0" smtClean="0">
              <a:latin typeface="Times New Roman" pitchFamily="18" charset="0"/>
              <a:cs typeface="Times New Roman" pitchFamily="18" charset="0"/>
            </a:rPr>
            <a:t>Для проектов, соответствующих требованиям Постановления Правительства № 1044 - уровень процентной ставки, установленной ЦБ для уполномоченных Банком в целях рефинансирования кредитов + 2,5%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98D23E52-1A36-4B74-AD49-83030938D704}" type="parTrans" cxnId="{79CA58FC-C885-443F-A990-803A822C78F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4EB73B5-A0AA-4736-A54B-1F1816AC1126}" type="sibTrans" cxnId="{79CA58FC-C885-443F-A990-803A822C78F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7825744-3C2D-4035-A96F-B675523B3083}">
      <dgm:prSet phldrT="[Текст]"/>
      <dgm:spPr/>
      <dgm:t>
        <a:bodyPr/>
        <a:lstStyle/>
        <a:p>
          <a:r>
            <a:rPr lang="ru-RU" b="0" dirty="0" smtClean="0">
              <a:latin typeface="Times New Roman" pitchFamily="18" charset="0"/>
              <a:cs typeface="Times New Roman" pitchFamily="18" charset="0"/>
            </a:rPr>
            <a:t>Для проектов, соответствующих требованиям ФЗ № 209 - уровень процентной ставки, установленной ЦБ для уполномоченных Банком в целях рефинансирования кредитов + 2,5%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015154F5-1E3F-487F-B528-5A81FB8F2251}" type="parTrans" cxnId="{330E99E8-1795-4EC3-A360-1D3C9BEEF25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9BE3EF4-10A7-4A1A-A8DF-E0D4FA1D7F23}" type="sibTrans" cxnId="{330E99E8-1795-4EC3-A360-1D3C9BEEF25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8962DFB-3700-455A-B032-FE920443E8D9}">
      <dgm:prSet/>
      <dgm:spPr/>
      <dgm:t>
        <a:bodyPr/>
        <a:lstStyle/>
        <a:p>
          <a:r>
            <a:rPr lang="ru-RU" b="0" dirty="0" smtClean="0">
              <a:latin typeface="Times New Roman" pitchFamily="18" charset="0"/>
              <a:cs typeface="Times New Roman" pitchFamily="18" charset="0"/>
            </a:rPr>
            <a:t>Для проектов, соответствующих требованиям нормативно – правовых актов, разрабатываемых в порядке реализации в рамках Распоряжения № 98-Р  - по отдельным нормативно – правовым актам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055127D3-2A13-4E37-867D-6960B845ED81}" type="parTrans" cxnId="{7E80BA28-C737-4450-B112-2BFD02D1DB6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4879534-45D2-467F-AB0C-08BFCB2AD758}" type="sibTrans" cxnId="{7E80BA28-C737-4450-B112-2BFD02D1DB6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09224C3-8B5C-4C72-B6EA-E6E5DF33BADE}" type="pres">
      <dgm:prSet presAssocID="{6CC21629-9C91-4C60-A8E9-2E9CD33467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E4C606-0BE6-4663-AE48-FE483CF92F49}" type="pres">
      <dgm:prSet presAssocID="{39720A3E-48E0-4840-84F0-80D0349E1A1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429B83-E2C4-43E3-A6DA-D5385D9586CB}" type="pres">
      <dgm:prSet presAssocID="{39720A3E-48E0-4840-84F0-80D0349E1A16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762C6D-4E47-4E5F-8BF2-6D0B916671DF}" type="pres">
      <dgm:prSet presAssocID="{E5845170-45E3-4D89-9982-29BF856DC73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57F13B-921F-43F0-AC59-8761A7478150}" type="pres">
      <dgm:prSet presAssocID="{E5845170-45E3-4D89-9982-29BF856DC73C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2BD36E-D092-47CD-92DB-B5242B773A7B}" type="pres">
      <dgm:prSet presAssocID="{995788D2-AB49-4924-9E7D-832EE3892F2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D035F0-99FA-46A5-8421-5BF38F0C9F9F}" type="pres">
      <dgm:prSet presAssocID="{995788D2-AB49-4924-9E7D-832EE3892F24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CA58FC-C885-443F-A990-803A822C78FA}" srcId="{995788D2-AB49-4924-9E7D-832EE3892F24}" destId="{6DD6C16C-7F20-4D55-B788-39A9CA4279BC}" srcOrd="0" destOrd="0" parTransId="{98D23E52-1A36-4B74-AD49-83030938D704}" sibTransId="{74EB73B5-A0AA-4736-A54B-1F1816AC1126}"/>
    <dgm:cxn modelId="{56A3EDFF-8F4F-4DBA-A050-8F4DDDFB249F}" type="presOf" srcId="{A7825744-3C2D-4035-A96F-B675523B3083}" destId="{D5D035F0-99FA-46A5-8421-5BF38F0C9F9F}" srcOrd="0" destOrd="1" presId="urn:microsoft.com/office/officeart/2005/8/layout/vList2"/>
    <dgm:cxn modelId="{330E99E8-1795-4EC3-A360-1D3C9BEEF25C}" srcId="{995788D2-AB49-4924-9E7D-832EE3892F24}" destId="{A7825744-3C2D-4035-A96F-B675523B3083}" srcOrd="1" destOrd="0" parTransId="{015154F5-1E3F-487F-B528-5A81FB8F2251}" sibTransId="{69BE3EF4-10A7-4A1A-A8DF-E0D4FA1D7F23}"/>
    <dgm:cxn modelId="{A8A39735-20E1-4B76-9722-3F2917285ECE}" srcId="{39720A3E-48E0-4840-84F0-80D0349E1A16}" destId="{AC3E3BB3-FC91-4AC3-9F6B-241C4F0AC3D5}" srcOrd="1" destOrd="0" parTransId="{772DEC3D-91A8-42AE-9CA0-E7D270564B9E}" sibTransId="{71ACF5B6-C6B1-4893-B429-15E1AD20EAE6}"/>
    <dgm:cxn modelId="{4B79C95D-0C76-4251-ABDB-8F43A502F9C8}" type="presOf" srcId="{CF6E9D52-37B6-46F1-A23E-9591466ACFE3}" destId="{6457F13B-921F-43F0-AC59-8761A7478150}" srcOrd="0" destOrd="0" presId="urn:microsoft.com/office/officeart/2005/8/layout/vList2"/>
    <dgm:cxn modelId="{649AFE35-873A-4404-BBF3-F90C7A4CA9CC}" srcId="{6CC21629-9C91-4C60-A8E9-2E9CD3346777}" destId="{E5845170-45E3-4D89-9982-29BF856DC73C}" srcOrd="1" destOrd="0" parTransId="{25890763-FBD9-409F-AC61-B5684BA2DF48}" sibTransId="{B88701B5-60D9-4908-8F1D-B0F05886911B}"/>
    <dgm:cxn modelId="{93A027C6-89F0-4141-92A5-E1A5AC52EA8A}" type="presOf" srcId="{995788D2-AB49-4924-9E7D-832EE3892F24}" destId="{572BD36E-D092-47CD-92DB-B5242B773A7B}" srcOrd="0" destOrd="0" presId="urn:microsoft.com/office/officeart/2005/8/layout/vList2"/>
    <dgm:cxn modelId="{B59D0C7F-0462-407E-BCCF-63CE25808AB5}" type="presOf" srcId="{E5845170-45E3-4D89-9982-29BF856DC73C}" destId="{44762C6D-4E47-4E5F-8BF2-6D0B916671DF}" srcOrd="0" destOrd="0" presId="urn:microsoft.com/office/officeart/2005/8/layout/vList2"/>
    <dgm:cxn modelId="{534B00D2-CC89-4B62-8D52-31FB628E50DD}" srcId="{6CC21629-9C91-4C60-A8E9-2E9CD3346777}" destId="{995788D2-AB49-4924-9E7D-832EE3892F24}" srcOrd="2" destOrd="0" parTransId="{9EEA39A4-ACBC-439F-AC37-D7328513A1C2}" sibTransId="{75A02257-FA7E-407D-B6E4-B03FDB4E4A8B}"/>
    <dgm:cxn modelId="{37ECB8BA-ECD1-4039-9B96-F2F914B65FE0}" type="presOf" srcId="{98962DFB-3700-455A-B032-FE920443E8D9}" destId="{D5D035F0-99FA-46A5-8421-5BF38F0C9F9F}" srcOrd="0" destOrd="2" presId="urn:microsoft.com/office/officeart/2005/8/layout/vList2"/>
    <dgm:cxn modelId="{C3918949-A795-4D62-A1FF-51D3C329CCF8}" type="presOf" srcId="{6CAA01F7-C25C-4C66-997B-F925C5FF961D}" destId="{6457F13B-921F-43F0-AC59-8761A7478150}" srcOrd="0" destOrd="1" presId="urn:microsoft.com/office/officeart/2005/8/layout/vList2"/>
    <dgm:cxn modelId="{117018BE-2CD3-4E68-A477-3B512BA07CA2}" srcId="{39720A3E-48E0-4840-84F0-80D0349E1A16}" destId="{9255EE52-9A25-47D9-8C57-72A3DD69A3DA}" srcOrd="0" destOrd="0" parTransId="{297F9F60-14FE-4595-AEA6-767297252981}" sibTransId="{326D3640-231C-4717-BEDC-F151B0359C36}"/>
    <dgm:cxn modelId="{4A13FD8F-4A82-4DB7-B940-E2357AE53C42}" srcId="{E5845170-45E3-4D89-9982-29BF856DC73C}" destId="{CF6E9D52-37B6-46F1-A23E-9591466ACFE3}" srcOrd="0" destOrd="0" parTransId="{3257BF13-E244-4E45-8293-22F520A306FA}" sibTransId="{8FEC5C55-127E-49C9-96C9-F1C1DE196D66}"/>
    <dgm:cxn modelId="{9926F95C-C9BA-4A24-B5DB-981C5A04D520}" type="presOf" srcId="{AC3E3BB3-FC91-4AC3-9F6B-241C4F0AC3D5}" destId="{D6429B83-E2C4-43E3-A6DA-D5385D9586CB}" srcOrd="0" destOrd="1" presId="urn:microsoft.com/office/officeart/2005/8/layout/vList2"/>
    <dgm:cxn modelId="{9F9813D5-B834-4E6B-99B0-6F9373F9834D}" srcId="{6CC21629-9C91-4C60-A8E9-2E9CD3346777}" destId="{39720A3E-48E0-4840-84F0-80D0349E1A16}" srcOrd="0" destOrd="0" parTransId="{C42A07B0-BB20-4F0E-9A4D-435F4C8CB794}" sibTransId="{4C5B8AF5-01F1-4D76-8A05-D4D4D9176705}"/>
    <dgm:cxn modelId="{7E80BA28-C737-4450-B112-2BFD02D1DB68}" srcId="{995788D2-AB49-4924-9E7D-832EE3892F24}" destId="{98962DFB-3700-455A-B032-FE920443E8D9}" srcOrd="2" destOrd="0" parTransId="{055127D3-2A13-4E37-867D-6960B845ED81}" sibTransId="{E4879534-45D2-467F-AB0C-08BFCB2AD758}"/>
    <dgm:cxn modelId="{5BBC4D4D-3E67-4C1A-9709-E9335B2D4E97}" type="presOf" srcId="{6DD6C16C-7F20-4D55-B788-39A9CA4279BC}" destId="{D5D035F0-99FA-46A5-8421-5BF38F0C9F9F}" srcOrd="0" destOrd="0" presId="urn:microsoft.com/office/officeart/2005/8/layout/vList2"/>
    <dgm:cxn modelId="{7FFFE361-3813-4A0F-ADFD-93115DD89DAE}" type="presOf" srcId="{39720A3E-48E0-4840-84F0-80D0349E1A16}" destId="{DBE4C606-0BE6-4663-AE48-FE483CF92F49}" srcOrd="0" destOrd="0" presId="urn:microsoft.com/office/officeart/2005/8/layout/vList2"/>
    <dgm:cxn modelId="{7BB1E987-503A-4F4C-8D05-FEB89EE0CEF6}" srcId="{E5845170-45E3-4D89-9982-29BF856DC73C}" destId="{6CAA01F7-C25C-4C66-997B-F925C5FF961D}" srcOrd="1" destOrd="0" parTransId="{54F6BA3C-3602-4A95-AEDA-5DBBCF3FA07D}" sibTransId="{25B58808-71D9-491D-8F9F-CE26916852A1}"/>
    <dgm:cxn modelId="{4A95042B-25F0-4D73-83B4-965A2C19774D}" type="presOf" srcId="{6CC21629-9C91-4C60-A8E9-2E9CD3346777}" destId="{109224C3-8B5C-4C72-B6EA-E6E5DF33BADE}" srcOrd="0" destOrd="0" presId="urn:microsoft.com/office/officeart/2005/8/layout/vList2"/>
    <dgm:cxn modelId="{52CD2901-42EF-41D0-B0A5-B3CD662265FA}" type="presOf" srcId="{9255EE52-9A25-47D9-8C57-72A3DD69A3DA}" destId="{D6429B83-E2C4-43E3-A6DA-D5385D9586CB}" srcOrd="0" destOrd="0" presId="urn:microsoft.com/office/officeart/2005/8/layout/vList2"/>
    <dgm:cxn modelId="{CED28F2B-18EE-4255-876F-9EB9FE5E7784}" type="presParOf" srcId="{109224C3-8B5C-4C72-B6EA-E6E5DF33BADE}" destId="{DBE4C606-0BE6-4663-AE48-FE483CF92F49}" srcOrd="0" destOrd="0" presId="urn:microsoft.com/office/officeart/2005/8/layout/vList2"/>
    <dgm:cxn modelId="{BC03BDAF-485E-4AB2-BBF9-C50FA7486D1E}" type="presParOf" srcId="{109224C3-8B5C-4C72-B6EA-E6E5DF33BADE}" destId="{D6429B83-E2C4-43E3-A6DA-D5385D9586CB}" srcOrd="1" destOrd="0" presId="urn:microsoft.com/office/officeart/2005/8/layout/vList2"/>
    <dgm:cxn modelId="{3512B01B-8166-4585-81E6-D27E405DE88E}" type="presParOf" srcId="{109224C3-8B5C-4C72-B6EA-E6E5DF33BADE}" destId="{44762C6D-4E47-4E5F-8BF2-6D0B916671DF}" srcOrd="2" destOrd="0" presId="urn:microsoft.com/office/officeart/2005/8/layout/vList2"/>
    <dgm:cxn modelId="{0142D3F7-255B-42AD-B203-BF018CE7E3B6}" type="presParOf" srcId="{109224C3-8B5C-4C72-B6EA-E6E5DF33BADE}" destId="{6457F13B-921F-43F0-AC59-8761A7478150}" srcOrd="3" destOrd="0" presId="urn:microsoft.com/office/officeart/2005/8/layout/vList2"/>
    <dgm:cxn modelId="{33FE1A35-6138-458D-B66C-E3F5AF7380EE}" type="presParOf" srcId="{109224C3-8B5C-4C72-B6EA-E6E5DF33BADE}" destId="{572BD36E-D092-47CD-92DB-B5242B773A7B}" srcOrd="4" destOrd="0" presId="urn:microsoft.com/office/officeart/2005/8/layout/vList2"/>
    <dgm:cxn modelId="{1F1FF258-9B9C-4390-8B33-942C07CBB8AD}" type="presParOf" srcId="{109224C3-8B5C-4C72-B6EA-E6E5DF33BADE}" destId="{D5D035F0-99FA-46A5-8421-5BF38F0C9F9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05356F-6BC1-4C75-B540-22D4A0E78E91}" type="doc">
      <dgm:prSet loTypeId="urn:microsoft.com/office/officeart/2005/8/layout/vList2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A031A032-D7C0-4724-AF4E-6DADE77E6EE1}">
      <dgm:prSet/>
      <dgm:spPr/>
      <dgm:t>
        <a:bodyPr/>
        <a:lstStyle/>
        <a:p>
          <a:pPr rtl="0"/>
          <a:r>
            <a:rPr 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Карточка организации</a:t>
          </a:r>
          <a:endParaRPr lang="ru-RU" dirty="0"/>
        </a:p>
      </dgm:t>
    </dgm:pt>
    <dgm:pt modelId="{7493B974-11B9-4E26-B375-2E394BD749A4}" type="parTrans" cxnId="{1DCD6183-8DD5-49C2-95A0-C3545C9D663D}">
      <dgm:prSet/>
      <dgm:spPr/>
      <dgm:t>
        <a:bodyPr/>
        <a:lstStyle/>
        <a:p>
          <a:endParaRPr lang="ru-RU"/>
        </a:p>
      </dgm:t>
    </dgm:pt>
    <dgm:pt modelId="{F2BA8372-85AC-42FD-B84B-7356FD51DC37}" type="sibTrans" cxnId="{1DCD6183-8DD5-49C2-95A0-C3545C9D663D}">
      <dgm:prSet/>
      <dgm:spPr/>
      <dgm:t>
        <a:bodyPr/>
        <a:lstStyle/>
        <a:p>
          <a:endParaRPr lang="ru-RU"/>
        </a:p>
      </dgm:t>
    </dgm:pt>
    <dgm:pt modelId="{2AA76A83-775D-4284-9FC8-3575FBDF7E7A}">
      <dgm:prSet/>
      <dgm:spPr/>
      <dgm:t>
        <a:bodyPr/>
        <a:lstStyle/>
        <a:p>
          <a:pPr rtl="0"/>
          <a:r>
            <a:rPr 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Информация о проекте</a:t>
          </a:r>
          <a:endParaRPr lang="ru-RU" dirty="0"/>
        </a:p>
      </dgm:t>
    </dgm:pt>
    <dgm:pt modelId="{96385A10-4A92-4CAF-A2F0-5624CBC097BE}" type="parTrans" cxnId="{04BE7A62-96E9-4E78-9C44-959D8DE9CB8E}">
      <dgm:prSet/>
      <dgm:spPr/>
      <dgm:t>
        <a:bodyPr/>
        <a:lstStyle/>
        <a:p>
          <a:endParaRPr lang="ru-RU"/>
        </a:p>
      </dgm:t>
    </dgm:pt>
    <dgm:pt modelId="{AEB07B40-03B5-4B1E-A858-8B5EAF00D94D}" type="sibTrans" cxnId="{04BE7A62-96E9-4E78-9C44-959D8DE9CB8E}">
      <dgm:prSet/>
      <dgm:spPr/>
      <dgm:t>
        <a:bodyPr/>
        <a:lstStyle/>
        <a:p>
          <a:endParaRPr lang="ru-RU"/>
        </a:p>
      </dgm:t>
    </dgm:pt>
    <dgm:pt modelId="{49E47FE3-91C1-4CBC-B1CC-E2A486023128}">
      <dgm:prSet/>
      <dgm:spPr/>
      <dgm:t>
        <a:bodyPr/>
        <a:lstStyle/>
        <a:p>
          <a:pPr rtl="0"/>
          <a:r>
            <a:rPr 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Основные пункты в заявке (Информация о проекте), на который стоит обратить внимание</a:t>
          </a:r>
          <a:endParaRPr lang="ru-RU" dirty="0"/>
        </a:p>
      </dgm:t>
    </dgm:pt>
    <dgm:pt modelId="{180A566A-EE69-4C4F-8DFB-72FDABC6ABBC}" type="parTrans" cxnId="{7C01DCB0-0483-4F76-9BDA-F4003B729E10}">
      <dgm:prSet/>
      <dgm:spPr/>
      <dgm:t>
        <a:bodyPr/>
        <a:lstStyle/>
        <a:p>
          <a:endParaRPr lang="ru-RU"/>
        </a:p>
      </dgm:t>
    </dgm:pt>
    <dgm:pt modelId="{05322124-EB1D-4E7D-90FF-E46471F55D79}" type="sibTrans" cxnId="{7C01DCB0-0483-4F76-9BDA-F4003B729E10}">
      <dgm:prSet/>
      <dgm:spPr/>
      <dgm:t>
        <a:bodyPr/>
        <a:lstStyle/>
        <a:p>
          <a:endParaRPr lang="ru-RU"/>
        </a:p>
      </dgm:t>
    </dgm:pt>
    <dgm:pt modelId="{2B3FE786-7E01-4A8C-99DE-E9656215BCE5}" type="pres">
      <dgm:prSet presAssocID="{1A05356F-6BC1-4C75-B540-22D4A0E78E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7CF74E-6805-4F57-8C32-A47BA204F836}" type="pres">
      <dgm:prSet presAssocID="{A031A032-D7C0-4724-AF4E-6DADE77E6EE1}" presName="parentText" presStyleLbl="node1" presStyleIdx="0" presStyleCnt="3" custLinFactY="-2167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573E6F-9F0D-4AF5-92CE-D14D1FCBA841}" type="pres">
      <dgm:prSet presAssocID="{F2BA8372-85AC-42FD-B84B-7356FD51DC37}" presName="spacer" presStyleCnt="0"/>
      <dgm:spPr/>
      <dgm:t>
        <a:bodyPr/>
        <a:lstStyle/>
        <a:p>
          <a:endParaRPr lang="ru-RU"/>
        </a:p>
      </dgm:t>
    </dgm:pt>
    <dgm:pt modelId="{56FB2A9F-009B-4D34-A687-0C5CE44A03F0}" type="pres">
      <dgm:prSet presAssocID="{2AA76A83-775D-4284-9FC8-3575FBDF7E7A}" presName="parentText" presStyleLbl="node1" presStyleIdx="1" presStyleCnt="3" custLinFactNeighborY="-351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519B6F-EF39-43DC-901A-DA8478E42637}" type="pres">
      <dgm:prSet presAssocID="{AEB07B40-03B5-4B1E-A858-8B5EAF00D94D}" presName="spacer" presStyleCnt="0"/>
      <dgm:spPr/>
      <dgm:t>
        <a:bodyPr/>
        <a:lstStyle/>
        <a:p>
          <a:endParaRPr lang="ru-RU"/>
        </a:p>
      </dgm:t>
    </dgm:pt>
    <dgm:pt modelId="{819DBC6A-96C1-4748-8BA3-DA332871E223}" type="pres">
      <dgm:prSet presAssocID="{49E47FE3-91C1-4CBC-B1CC-E2A486023128}" presName="parentText" presStyleLbl="node1" presStyleIdx="2" presStyleCnt="3" custScaleY="178093" custLinFactNeighborY="-344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46F88C-65CD-49A0-8CC5-6DD5C50A6054}" type="presOf" srcId="{1A05356F-6BC1-4C75-B540-22D4A0E78E91}" destId="{2B3FE786-7E01-4A8C-99DE-E9656215BCE5}" srcOrd="0" destOrd="0" presId="urn:microsoft.com/office/officeart/2005/8/layout/vList2"/>
    <dgm:cxn modelId="{27553749-DF15-4235-B906-9601442E3E99}" type="presOf" srcId="{2AA76A83-775D-4284-9FC8-3575FBDF7E7A}" destId="{56FB2A9F-009B-4D34-A687-0C5CE44A03F0}" srcOrd="0" destOrd="0" presId="urn:microsoft.com/office/officeart/2005/8/layout/vList2"/>
    <dgm:cxn modelId="{7C01DCB0-0483-4F76-9BDA-F4003B729E10}" srcId="{1A05356F-6BC1-4C75-B540-22D4A0E78E91}" destId="{49E47FE3-91C1-4CBC-B1CC-E2A486023128}" srcOrd="2" destOrd="0" parTransId="{180A566A-EE69-4C4F-8DFB-72FDABC6ABBC}" sibTransId="{05322124-EB1D-4E7D-90FF-E46471F55D79}"/>
    <dgm:cxn modelId="{1DCD6183-8DD5-49C2-95A0-C3545C9D663D}" srcId="{1A05356F-6BC1-4C75-B540-22D4A0E78E91}" destId="{A031A032-D7C0-4724-AF4E-6DADE77E6EE1}" srcOrd="0" destOrd="0" parTransId="{7493B974-11B9-4E26-B375-2E394BD749A4}" sibTransId="{F2BA8372-85AC-42FD-B84B-7356FD51DC37}"/>
    <dgm:cxn modelId="{AA0A54B8-FC97-4E2E-98F0-3BF54E93C35A}" type="presOf" srcId="{49E47FE3-91C1-4CBC-B1CC-E2A486023128}" destId="{819DBC6A-96C1-4748-8BA3-DA332871E223}" srcOrd="0" destOrd="0" presId="urn:microsoft.com/office/officeart/2005/8/layout/vList2"/>
    <dgm:cxn modelId="{04BE7A62-96E9-4E78-9C44-959D8DE9CB8E}" srcId="{1A05356F-6BC1-4C75-B540-22D4A0E78E91}" destId="{2AA76A83-775D-4284-9FC8-3575FBDF7E7A}" srcOrd="1" destOrd="0" parTransId="{96385A10-4A92-4CAF-A2F0-5624CBC097BE}" sibTransId="{AEB07B40-03B5-4B1E-A858-8B5EAF00D94D}"/>
    <dgm:cxn modelId="{A0FB9FBF-3B22-4757-8425-7F236659D5EE}" type="presOf" srcId="{A031A032-D7C0-4724-AF4E-6DADE77E6EE1}" destId="{627CF74E-6805-4F57-8C32-A47BA204F836}" srcOrd="0" destOrd="0" presId="urn:microsoft.com/office/officeart/2005/8/layout/vList2"/>
    <dgm:cxn modelId="{8F211773-8AA9-43A3-8751-F0B961BBB0C2}" type="presParOf" srcId="{2B3FE786-7E01-4A8C-99DE-E9656215BCE5}" destId="{627CF74E-6805-4F57-8C32-A47BA204F836}" srcOrd="0" destOrd="0" presId="urn:microsoft.com/office/officeart/2005/8/layout/vList2"/>
    <dgm:cxn modelId="{02B004CD-41A6-4568-BA50-51A77C557F5B}" type="presParOf" srcId="{2B3FE786-7E01-4A8C-99DE-E9656215BCE5}" destId="{3F573E6F-9F0D-4AF5-92CE-D14D1FCBA841}" srcOrd="1" destOrd="0" presId="urn:microsoft.com/office/officeart/2005/8/layout/vList2"/>
    <dgm:cxn modelId="{58434BD4-1E90-4156-B7F0-EBE85AD42BF4}" type="presParOf" srcId="{2B3FE786-7E01-4A8C-99DE-E9656215BCE5}" destId="{56FB2A9F-009B-4D34-A687-0C5CE44A03F0}" srcOrd="2" destOrd="0" presId="urn:microsoft.com/office/officeart/2005/8/layout/vList2"/>
    <dgm:cxn modelId="{0B04973F-AACB-4F09-B729-627015FA5A12}" type="presParOf" srcId="{2B3FE786-7E01-4A8C-99DE-E9656215BCE5}" destId="{F4519B6F-EF39-43DC-901A-DA8478E42637}" srcOrd="3" destOrd="0" presId="urn:microsoft.com/office/officeart/2005/8/layout/vList2"/>
    <dgm:cxn modelId="{DF272B12-078E-4533-93EE-E6BF9D318290}" type="presParOf" srcId="{2B3FE786-7E01-4A8C-99DE-E9656215BCE5}" destId="{819DBC6A-96C1-4748-8BA3-DA332871E22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05356F-6BC1-4C75-B540-22D4A0E78E91}" type="doc">
      <dgm:prSet loTypeId="urn:microsoft.com/office/officeart/2005/8/layout/vList2" loCatId="list" qsTypeId="urn:microsoft.com/office/officeart/2005/8/quickstyle/simple1" qsCatId="simple" csTypeId="urn:microsoft.com/office/officeart/2005/8/colors/accent3_3" csCatId="accent3"/>
      <dgm:spPr/>
      <dgm:t>
        <a:bodyPr/>
        <a:lstStyle/>
        <a:p>
          <a:endParaRPr lang="ru-RU"/>
        </a:p>
      </dgm:t>
    </dgm:pt>
    <dgm:pt modelId="{A031A032-D7C0-4724-AF4E-6DADE77E6EE1}">
      <dgm:prSet/>
      <dgm:spPr/>
      <dgm:t>
        <a:bodyPr/>
        <a:lstStyle/>
        <a:p>
          <a:pPr rtl="0"/>
          <a:r>
            <a:rPr lang="ru-RU" b="1" dirty="0" smtClean="0"/>
            <a:t>Юридические документы</a:t>
          </a:r>
          <a:endParaRPr lang="ru-RU" dirty="0"/>
        </a:p>
      </dgm:t>
    </dgm:pt>
    <dgm:pt modelId="{7493B974-11B9-4E26-B375-2E394BD749A4}" type="parTrans" cxnId="{1DCD6183-8DD5-49C2-95A0-C3545C9D663D}">
      <dgm:prSet/>
      <dgm:spPr/>
      <dgm:t>
        <a:bodyPr/>
        <a:lstStyle/>
        <a:p>
          <a:endParaRPr lang="ru-RU"/>
        </a:p>
      </dgm:t>
    </dgm:pt>
    <dgm:pt modelId="{F2BA8372-85AC-42FD-B84B-7356FD51DC37}" type="sibTrans" cxnId="{1DCD6183-8DD5-49C2-95A0-C3545C9D663D}">
      <dgm:prSet/>
      <dgm:spPr/>
      <dgm:t>
        <a:bodyPr/>
        <a:lstStyle/>
        <a:p>
          <a:endParaRPr lang="ru-RU"/>
        </a:p>
      </dgm:t>
    </dgm:pt>
    <dgm:pt modelId="{2AA76A83-775D-4284-9FC8-3575FBDF7E7A}">
      <dgm:prSet/>
      <dgm:spPr/>
      <dgm:t>
        <a:bodyPr/>
        <a:lstStyle/>
        <a:p>
          <a:pPr rtl="0"/>
          <a:r>
            <a:rPr lang="ru-RU" b="1" dirty="0" smtClean="0"/>
            <a:t>Финансовые документы</a:t>
          </a:r>
          <a:endParaRPr lang="ru-RU" dirty="0"/>
        </a:p>
      </dgm:t>
    </dgm:pt>
    <dgm:pt modelId="{96385A10-4A92-4CAF-A2F0-5624CBC097BE}" type="parTrans" cxnId="{04BE7A62-96E9-4E78-9C44-959D8DE9CB8E}">
      <dgm:prSet/>
      <dgm:spPr/>
      <dgm:t>
        <a:bodyPr/>
        <a:lstStyle/>
        <a:p>
          <a:endParaRPr lang="ru-RU"/>
        </a:p>
      </dgm:t>
    </dgm:pt>
    <dgm:pt modelId="{AEB07B40-03B5-4B1E-A858-8B5EAF00D94D}" type="sibTrans" cxnId="{04BE7A62-96E9-4E78-9C44-959D8DE9CB8E}">
      <dgm:prSet/>
      <dgm:spPr/>
      <dgm:t>
        <a:bodyPr/>
        <a:lstStyle/>
        <a:p>
          <a:endParaRPr lang="ru-RU"/>
        </a:p>
      </dgm:t>
    </dgm:pt>
    <dgm:pt modelId="{49E47FE3-91C1-4CBC-B1CC-E2A486023128}">
      <dgm:prSet/>
      <dgm:spPr/>
      <dgm:t>
        <a:bodyPr/>
        <a:lstStyle/>
        <a:p>
          <a:pPr rtl="0"/>
          <a:r>
            <a:rPr lang="ru-RU" b="1" dirty="0" smtClean="0"/>
            <a:t>Документы по проекту, Вспомогательные документы</a:t>
          </a:r>
          <a:endParaRPr lang="ru-RU" dirty="0"/>
        </a:p>
      </dgm:t>
    </dgm:pt>
    <dgm:pt modelId="{180A566A-EE69-4C4F-8DFB-72FDABC6ABBC}" type="parTrans" cxnId="{7C01DCB0-0483-4F76-9BDA-F4003B729E10}">
      <dgm:prSet/>
      <dgm:spPr/>
      <dgm:t>
        <a:bodyPr/>
        <a:lstStyle/>
        <a:p>
          <a:endParaRPr lang="ru-RU"/>
        </a:p>
      </dgm:t>
    </dgm:pt>
    <dgm:pt modelId="{05322124-EB1D-4E7D-90FF-E46471F55D79}" type="sibTrans" cxnId="{7C01DCB0-0483-4F76-9BDA-F4003B729E10}">
      <dgm:prSet/>
      <dgm:spPr/>
      <dgm:t>
        <a:bodyPr/>
        <a:lstStyle/>
        <a:p>
          <a:endParaRPr lang="ru-RU"/>
        </a:p>
      </dgm:t>
    </dgm:pt>
    <dgm:pt modelId="{2B3FE786-7E01-4A8C-99DE-E9656215BCE5}" type="pres">
      <dgm:prSet presAssocID="{1A05356F-6BC1-4C75-B540-22D4A0E78E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7CF74E-6805-4F57-8C32-A47BA204F836}" type="pres">
      <dgm:prSet presAssocID="{A031A032-D7C0-4724-AF4E-6DADE77E6EE1}" presName="parentText" presStyleLbl="node1" presStyleIdx="0" presStyleCnt="3" custLinFactNeighborX="875" custLinFactNeighborY="-922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573E6F-9F0D-4AF5-92CE-D14D1FCBA841}" type="pres">
      <dgm:prSet presAssocID="{F2BA8372-85AC-42FD-B84B-7356FD51DC37}" presName="spacer" presStyleCnt="0"/>
      <dgm:spPr/>
      <dgm:t>
        <a:bodyPr/>
        <a:lstStyle/>
        <a:p>
          <a:endParaRPr lang="ru-RU"/>
        </a:p>
      </dgm:t>
    </dgm:pt>
    <dgm:pt modelId="{56FB2A9F-009B-4D34-A687-0C5CE44A03F0}" type="pres">
      <dgm:prSet presAssocID="{2AA76A83-775D-4284-9FC8-3575FBDF7E7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519B6F-EF39-43DC-901A-DA8478E42637}" type="pres">
      <dgm:prSet presAssocID="{AEB07B40-03B5-4B1E-A858-8B5EAF00D94D}" presName="spacer" presStyleCnt="0"/>
      <dgm:spPr/>
      <dgm:t>
        <a:bodyPr/>
        <a:lstStyle/>
        <a:p>
          <a:endParaRPr lang="ru-RU"/>
        </a:p>
      </dgm:t>
    </dgm:pt>
    <dgm:pt modelId="{819DBC6A-96C1-4748-8BA3-DA332871E223}" type="pres">
      <dgm:prSet presAssocID="{49E47FE3-91C1-4CBC-B1CC-E2A486023128}" presName="parentText" presStyleLbl="node1" presStyleIdx="2" presStyleCnt="3" custLinFactNeighborX="1349" custLinFactNeighborY="98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AB6930-A24A-49FB-9B62-2AAF5EF96E61}" type="presOf" srcId="{2AA76A83-775D-4284-9FC8-3575FBDF7E7A}" destId="{56FB2A9F-009B-4D34-A687-0C5CE44A03F0}" srcOrd="0" destOrd="0" presId="urn:microsoft.com/office/officeart/2005/8/layout/vList2"/>
    <dgm:cxn modelId="{3CAAA299-6382-46CF-9942-B875590D639E}" type="presOf" srcId="{A031A032-D7C0-4724-AF4E-6DADE77E6EE1}" destId="{627CF74E-6805-4F57-8C32-A47BA204F836}" srcOrd="0" destOrd="0" presId="urn:microsoft.com/office/officeart/2005/8/layout/vList2"/>
    <dgm:cxn modelId="{7C01DCB0-0483-4F76-9BDA-F4003B729E10}" srcId="{1A05356F-6BC1-4C75-B540-22D4A0E78E91}" destId="{49E47FE3-91C1-4CBC-B1CC-E2A486023128}" srcOrd="2" destOrd="0" parTransId="{180A566A-EE69-4C4F-8DFB-72FDABC6ABBC}" sibTransId="{05322124-EB1D-4E7D-90FF-E46471F55D79}"/>
    <dgm:cxn modelId="{1DCD6183-8DD5-49C2-95A0-C3545C9D663D}" srcId="{1A05356F-6BC1-4C75-B540-22D4A0E78E91}" destId="{A031A032-D7C0-4724-AF4E-6DADE77E6EE1}" srcOrd="0" destOrd="0" parTransId="{7493B974-11B9-4E26-B375-2E394BD749A4}" sibTransId="{F2BA8372-85AC-42FD-B84B-7356FD51DC37}"/>
    <dgm:cxn modelId="{80896BFC-7688-46B1-BE6B-2C9E8FB643CB}" type="presOf" srcId="{49E47FE3-91C1-4CBC-B1CC-E2A486023128}" destId="{819DBC6A-96C1-4748-8BA3-DA332871E223}" srcOrd="0" destOrd="0" presId="urn:microsoft.com/office/officeart/2005/8/layout/vList2"/>
    <dgm:cxn modelId="{CDE9D5B9-2AFC-4A62-A9FB-7FC7F8353378}" type="presOf" srcId="{1A05356F-6BC1-4C75-B540-22D4A0E78E91}" destId="{2B3FE786-7E01-4A8C-99DE-E9656215BCE5}" srcOrd="0" destOrd="0" presId="urn:microsoft.com/office/officeart/2005/8/layout/vList2"/>
    <dgm:cxn modelId="{04BE7A62-96E9-4E78-9C44-959D8DE9CB8E}" srcId="{1A05356F-6BC1-4C75-B540-22D4A0E78E91}" destId="{2AA76A83-775D-4284-9FC8-3575FBDF7E7A}" srcOrd="1" destOrd="0" parTransId="{96385A10-4A92-4CAF-A2F0-5624CBC097BE}" sibTransId="{AEB07B40-03B5-4B1E-A858-8B5EAF00D94D}"/>
    <dgm:cxn modelId="{32380A37-6162-49FE-8665-FC2C086AF884}" type="presParOf" srcId="{2B3FE786-7E01-4A8C-99DE-E9656215BCE5}" destId="{627CF74E-6805-4F57-8C32-A47BA204F836}" srcOrd="0" destOrd="0" presId="urn:microsoft.com/office/officeart/2005/8/layout/vList2"/>
    <dgm:cxn modelId="{8490CFC3-4B1A-4F50-8BBF-4A21626B4C23}" type="presParOf" srcId="{2B3FE786-7E01-4A8C-99DE-E9656215BCE5}" destId="{3F573E6F-9F0D-4AF5-92CE-D14D1FCBA841}" srcOrd="1" destOrd="0" presId="urn:microsoft.com/office/officeart/2005/8/layout/vList2"/>
    <dgm:cxn modelId="{8981C23C-7A88-408A-AFEB-35120FA26961}" type="presParOf" srcId="{2B3FE786-7E01-4A8C-99DE-E9656215BCE5}" destId="{56FB2A9F-009B-4D34-A687-0C5CE44A03F0}" srcOrd="2" destOrd="0" presId="urn:microsoft.com/office/officeart/2005/8/layout/vList2"/>
    <dgm:cxn modelId="{18CE5C6F-2A8D-433B-8942-D0668BB13055}" type="presParOf" srcId="{2B3FE786-7E01-4A8C-99DE-E9656215BCE5}" destId="{F4519B6F-EF39-43DC-901A-DA8478E42637}" srcOrd="3" destOrd="0" presId="urn:microsoft.com/office/officeart/2005/8/layout/vList2"/>
    <dgm:cxn modelId="{06B881AC-4DF3-4B25-965C-60338040BB38}" type="presParOf" srcId="{2B3FE786-7E01-4A8C-99DE-E9656215BCE5}" destId="{819DBC6A-96C1-4748-8BA3-DA332871E22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E4C606-0BE6-4663-AE48-FE483CF92F49}">
      <dsp:nvSpPr>
        <dsp:cNvPr id="0" name=""/>
        <dsp:cNvSpPr/>
      </dsp:nvSpPr>
      <dsp:spPr>
        <a:xfrm>
          <a:off x="0" y="47559"/>
          <a:ext cx="8064896" cy="51480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Залог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130" y="72689"/>
        <a:ext cx="8014636" cy="464540"/>
      </dsp:txXfrm>
    </dsp:sp>
    <dsp:sp modelId="{D6429B83-E2C4-43E3-A6DA-D5385D9586CB}">
      <dsp:nvSpPr>
        <dsp:cNvPr id="0" name=""/>
        <dsp:cNvSpPr/>
      </dsp:nvSpPr>
      <dsp:spPr>
        <a:xfrm>
          <a:off x="0" y="562359"/>
          <a:ext cx="8064896" cy="557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6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Комфортное обеспечение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Основное обеспечение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62359"/>
        <a:ext cx="8064896" cy="557865"/>
      </dsp:txXfrm>
    </dsp:sp>
    <dsp:sp modelId="{44762C6D-4E47-4E5F-8BF2-6D0B916671DF}">
      <dsp:nvSpPr>
        <dsp:cNvPr id="0" name=""/>
        <dsp:cNvSpPr/>
      </dsp:nvSpPr>
      <dsp:spPr>
        <a:xfrm>
          <a:off x="0" y="1120224"/>
          <a:ext cx="8064896" cy="514800"/>
        </a:xfrm>
        <a:prstGeom prst="roundRect">
          <a:avLst/>
        </a:prstGeom>
        <a:solidFill>
          <a:schemeClr val="accent3">
            <a:shade val="50000"/>
            <a:hueOff val="178370"/>
            <a:satOff val="-2846"/>
            <a:lumOff val="274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Финансовые каникулы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130" y="1145354"/>
        <a:ext cx="8014636" cy="464540"/>
      </dsp:txXfrm>
    </dsp:sp>
    <dsp:sp modelId="{6457F13B-921F-43F0-AC59-8761A7478150}">
      <dsp:nvSpPr>
        <dsp:cNvPr id="0" name=""/>
        <dsp:cNvSpPr/>
      </dsp:nvSpPr>
      <dsp:spPr>
        <a:xfrm>
          <a:off x="0" y="1635024"/>
          <a:ext cx="8064896" cy="557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6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По уплате процентов  - от 6 до 9 месяцев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По основному долгу – до 36 месяцев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635024"/>
        <a:ext cx="8064896" cy="557865"/>
      </dsp:txXfrm>
    </dsp:sp>
    <dsp:sp modelId="{572BD36E-D092-47CD-92DB-B5242B773A7B}">
      <dsp:nvSpPr>
        <dsp:cNvPr id="0" name=""/>
        <dsp:cNvSpPr/>
      </dsp:nvSpPr>
      <dsp:spPr>
        <a:xfrm>
          <a:off x="0" y="2192889"/>
          <a:ext cx="8064896" cy="514800"/>
        </a:xfrm>
        <a:prstGeom prst="roundRect">
          <a:avLst/>
        </a:prstGeom>
        <a:solidFill>
          <a:schemeClr val="accent3">
            <a:shade val="50000"/>
            <a:hueOff val="178370"/>
            <a:satOff val="-2846"/>
            <a:lumOff val="274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Стоимость средств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130" y="2218019"/>
        <a:ext cx="8014636" cy="464540"/>
      </dsp:txXfrm>
    </dsp:sp>
    <dsp:sp modelId="{D5D035F0-99FA-46A5-8421-5BF38F0C9F9F}">
      <dsp:nvSpPr>
        <dsp:cNvPr id="0" name=""/>
        <dsp:cNvSpPr/>
      </dsp:nvSpPr>
      <dsp:spPr>
        <a:xfrm>
          <a:off x="0" y="2707689"/>
          <a:ext cx="8064896" cy="2185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6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b="0" kern="1200" dirty="0" smtClean="0">
              <a:latin typeface="Times New Roman" pitchFamily="18" charset="0"/>
              <a:cs typeface="Times New Roman" pitchFamily="18" charset="0"/>
            </a:rPr>
            <a:t>Для проектов, соответствующих требованиям Постановления Правительства № 1044 - уровень процентной ставки, установленной ЦБ для уполномоченных Банком в целях рефинансирования кредитов + 2,5%</a:t>
          </a:r>
          <a:endParaRPr lang="ru-RU" sz="1700" b="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b="0" kern="1200" dirty="0" smtClean="0">
              <a:latin typeface="Times New Roman" pitchFamily="18" charset="0"/>
              <a:cs typeface="Times New Roman" pitchFamily="18" charset="0"/>
            </a:rPr>
            <a:t>Для проектов, соответствующих требованиям ФЗ № 209 - уровень процентной ставки, установленной ЦБ для уполномоченных Банком в целях рефинансирования кредитов + 2,5%</a:t>
          </a:r>
          <a:endParaRPr lang="ru-RU" sz="1700" b="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b="0" kern="1200" dirty="0" smtClean="0">
              <a:latin typeface="Times New Roman" pitchFamily="18" charset="0"/>
              <a:cs typeface="Times New Roman" pitchFamily="18" charset="0"/>
            </a:rPr>
            <a:t>Для проектов, соответствующих требованиям нормативно – правовых актов, разрабатываемых в порядке реализации в рамках Распоряжения № 98-Р  - по отдельным нормативно – правовым актам</a:t>
          </a:r>
          <a:endParaRPr lang="ru-RU" sz="17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707689"/>
        <a:ext cx="8064896" cy="2185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7CF74E-6805-4F57-8C32-A47BA204F836}">
      <dsp:nvSpPr>
        <dsp:cNvPr id="0" name=""/>
        <dsp:cNvSpPr/>
      </dsp:nvSpPr>
      <dsp:spPr>
        <a:xfrm>
          <a:off x="0" y="0"/>
          <a:ext cx="8429684" cy="1130293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Карточка организации</a:t>
          </a:r>
          <a:endParaRPr lang="ru-RU" sz="2900" kern="1200" dirty="0"/>
        </a:p>
      </dsp:txBody>
      <dsp:txXfrm>
        <a:off x="55176" y="55176"/>
        <a:ext cx="8319332" cy="1019941"/>
      </dsp:txXfrm>
    </dsp:sp>
    <dsp:sp modelId="{56FB2A9F-009B-4D34-A687-0C5CE44A03F0}">
      <dsp:nvSpPr>
        <dsp:cNvPr id="0" name=""/>
        <dsp:cNvSpPr/>
      </dsp:nvSpPr>
      <dsp:spPr>
        <a:xfrm>
          <a:off x="0" y="1214446"/>
          <a:ext cx="8429684" cy="1130293"/>
        </a:xfrm>
        <a:prstGeom prst="roundRect">
          <a:avLst/>
        </a:prstGeom>
        <a:solidFill>
          <a:schemeClr val="accent3">
            <a:shade val="80000"/>
            <a:hueOff val="109454"/>
            <a:satOff val="-716"/>
            <a:lumOff val="122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Информация о проекте</a:t>
          </a:r>
          <a:endParaRPr lang="ru-RU" sz="2900" kern="1200" dirty="0"/>
        </a:p>
      </dsp:txBody>
      <dsp:txXfrm>
        <a:off x="55176" y="1269622"/>
        <a:ext cx="8319332" cy="1019941"/>
      </dsp:txXfrm>
    </dsp:sp>
    <dsp:sp modelId="{819DBC6A-96C1-4748-8BA3-DA332871E223}">
      <dsp:nvSpPr>
        <dsp:cNvPr id="0" name=""/>
        <dsp:cNvSpPr/>
      </dsp:nvSpPr>
      <dsp:spPr>
        <a:xfrm>
          <a:off x="0" y="2428892"/>
          <a:ext cx="8429684" cy="2012972"/>
        </a:xfrm>
        <a:prstGeom prst="roundRect">
          <a:avLst/>
        </a:prstGeom>
        <a:solidFill>
          <a:schemeClr val="accent3">
            <a:shade val="80000"/>
            <a:hueOff val="218909"/>
            <a:satOff val="-1431"/>
            <a:lumOff val="245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Основные пункты в заявке (Информация о проекте), на который стоит обратить внимание</a:t>
          </a:r>
          <a:endParaRPr lang="ru-RU" sz="2900" kern="1200" dirty="0"/>
        </a:p>
      </dsp:txBody>
      <dsp:txXfrm>
        <a:off x="98265" y="2527157"/>
        <a:ext cx="8233154" cy="18164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7CF74E-6805-4F57-8C32-A47BA204F836}">
      <dsp:nvSpPr>
        <dsp:cNvPr id="0" name=""/>
        <dsp:cNvSpPr/>
      </dsp:nvSpPr>
      <dsp:spPr>
        <a:xfrm>
          <a:off x="0" y="0"/>
          <a:ext cx="8429684" cy="1430105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Юридические документы</a:t>
          </a:r>
          <a:endParaRPr lang="ru-RU" sz="3600" kern="1200" dirty="0"/>
        </a:p>
      </dsp:txBody>
      <dsp:txXfrm>
        <a:off x="69812" y="69812"/>
        <a:ext cx="8290060" cy="1290481"/>
      </dsp:txXfrm>
    </dsp:sp>
    <dsp:sp modelId="{56FB2A9F-009B-4D34-A687-0C5CE44A03F0}">
      <dsp:nvSpPr>
        <dsp:cNvPr id="0" name=""/>
        <dsp:cNvSpPr/>
      </dsp:nvSpPr>
      <dsp:spPr>
        <a:xfrm>
          <a:off x="0" y="1535244"/>
          <a:ext cx="8429684" cy="1430105"/>
        </a:xfrm>
        <a:prstGeom prst="roundRect">
          <a:avLst/>
        </a:prstGeom>
        <a:solidFill>
          <a:schemeClr val="accent3">
            <a:shade val="80000"/>
            <a:hueOff val="109454"/>
            <a:satOff val="-716"/>
            <a:lumOff val="122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Финансовые документы</a:t>
          </a:r>
          <a:endParaRPr lang="ru-RU" sz="3600" kern="1200" dirty="0"/>
        </a:p>
      </dsp:txBody>
      <dsp:txXfrm>
        <a:off x="69812" y="1605056"/>
        <a:ext cx="8290060" cy="1290481"/>
      </dsp:txXfrm>
    </dsp:sp>
    <dsp:sp modelId="{819DBC6A-96C1-4748-8BA3-DA332871E223}">
      <dsp:nvSpPr>
        <dsp:cNvPr id="0" name=""/>
        <dsp:cNvSpPr/>
      </dsp:nvSpPr>
      <dsp:spPr>
        <a:xfrm>
          <a:off x="0" y="3070488"/>
          <a:ext cx="8429684" cy="1430105"/>
        </a:xfrm>
        <a:prstGeom prst="roundRect">
          <a:avLst/>
        </a:prstGeom>
        <a:solidFill>
          <a:schemeClr val="accent3">
            <a:shade val="80000"/>
            <a:hueOff val="218909"/>
            <a:satOff val="-1431"/>
            <a:lumOff val="245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Документы по проекту, Вспомогательные документы</a:t>
          </a:r>
          <a:endParaRPr lang="ru-RU" sz="3600" kern="1200" dirty="0"/>
        </a:p>
      </dsp:txBody>
      <dsp:txXfrm>
        <a:off x="69812" y="3140300"/>
        <a:ext cx="8290060" cy="12904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A6ED2-8BCD-4980-8751-0CDD1B2F288A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42DA2-5B93-4745-BA36-2F87B36844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78457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064CD-A8CF-46D5-8E51-5B10A96711F1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A6A9B-23DC-4A30-A255-E55EAC5234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43314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9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01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667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>
          <a:xfrm>
            <a:off x="121526" y="234878"/>
            <a:ext cx="6858405" cy="298327"/>
          </a:xfrm>
          <a:prstGeom prst="rect">
            <a:avLst/>
          </a:prstGeom>
        </p:spPr>
        <p:txBody>
          <a:bodyPr lIns="91430" tIns="45716" rIns="91430" bIns="45716" anchor="ctr" anchorCtr="0"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pic>
        <p:nvPicPr>
          <p:cNvPr id="3" name="Picture 48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1" y="656819"/>
            <a:ext cx="8988494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21221" y="1359061"/>
            <a:ext cx="8841727" cy="4775059"/>
          </a:xfrm>
          <a:prstGeom prst="rect">
            <a:avLst/>
          </a:prstGeom>
        </p:spPr>
        <p:txBody>
          <a:bodyPr lIns="91430" tIns="45716" rIns="91430" bIns="45716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21221" y="786060"/>
            <a:ext cx="8841727" cy="584767"/>
          </a:xfrm>
          <a:prstGeom prst="rect">
            <a:avLst/>
          </a:prstGeom>
        </p:spPr>
        <p:txBody>
          <a:bodyPr lIns="91430" tIns="45716" rIns="91430" bIns="45716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353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ZAR_STYLE_2013_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 bwMode="auto">
          <a:xfrm>
            <a:off x="-10615" y="1831889"/>
            <a:ext cx="2998457" cy="4763417"/>
          </a:xfrm>
          <a:prstGeom prst="rect">
            <a:avLst/>
          </a:prstGeom>
          <a:solidFill>
            <a:srgbClr val="8ECA5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248" tIns="45625" rIns="91248" bIns="45625" numCol="1" rtlCol="0" anchor="ctr" anchorCtr="0" compatLnSpc="1">
            <a:prstTxWarp prst="textNoShape">
              <a:avLst/>
            </a:prstTxWarp>
          </a:bodyPr>
          <a:lstStyle/>
          <a:p>
            <a:pPr defTabSz="912493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Franklin Gothic Book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62827" y="1831889"/>
            <a:ext cx="6078051" cy="476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 userDrawn="1"/>
        </p:nvSpPr>
        <p:spPr bwMode="auto">
          <a:xfrm>
            <a:off x="-10614" y="255179"/>
            <a:ext cx="8111026" cy="1493398"/>
          </a:xfrm>
          <a:prstGeom prst="rect">
            <a:avLst/>
          </a:prstGeom>
          <a:solidFill>
            <a:srgbClr val="57BA4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248" tIns="45625" rIns="91248" bIns="45625" numCol="1" rtlCol="0" anchor="ctr" anchorCtr="0" compatLnSpc="1">
            <a:prstTxWarp prst="textNoShape">
              <a:avLst/>
            </a:prstTxWarp>
          </a:bodyPr>
          <a:lstStyle/>
          <a:p>
            <a:pPr defTabSz="912493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Franklin Gothic Book" pitchFamily="34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 bwMode="auto">
          <a:xfrm>
            <a:off x="8172400" y="255198"/>
            <a:ext cx="971600" cy="1493399"/>
          </a:xfrm>
          <a:prstGeom prst="rect">
            <a:avLst/>
          </a:prstGeom>
          <a:solidFill>
            <a:srgbClr val="8ECA5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248" tIns="45625" rIns="91248" bIns="45625" numCol="1" rtlCol="0" anchor="ctr" anchorCtr="0" compatLnSpc="1">
            <a:prstTxWarp prst="textNoShape">
              <a:avLst/>
            </a:prstTxWarp>
          </a:bodyPr>
          <a:lstStyle/>
          <a:p>
            <a:pPr defTabSz="912493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Franklin Gothic Book" pitchFamily="34" charset="0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7163" y="255179"/>
            <a:ext cx="7943229" cy="1493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625" rIns="0" bIns="45625" anchor="ctr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ru-RU" sz="3100" b="1" spc="0" baseline="0">
                <a:solidFill>
                  <a:schemeClr val="bg1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6690" y="3573020"/>
            <a:ext cx="282114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625" rIns="0" bIns="45625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FontTx/>
              <a:buNone/>
              <a:defRPr lang="ru-RU" sz="2400" b="1" baseline="0" dirty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ru-RU" dirty="0"/>
              <a:t>Образец </a:t>
            </a:r>
            <a:r>
              <a:rPr lang="ru-RU" dirty="0" smtClean="0"/>
              <a:t>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0757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065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763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266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168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9807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1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1798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0332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5843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5874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1728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3782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>
          <a:xfrm>
            <a:off x="121526" y="234878"/>
            <a:ext cx="6858405" cy="298327"/>
          </a:xfrm>
          <a:prstGeom prst="rect">
            <a:avLst/>
          </a:prstGeom>
        </p:spPr>
        <p:txBody>
          <a:bodyPr lIns="91430" tIns="45716" rIns="91430" bIns="45716" anchor="ctr" anchorCtr="0"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pic>
        <p:nvPicPr>
          <p:cNvPr id="3" name="Picture 48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1" y="656819"/>
            <a:ext cx="8988494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21221" y="1359061"/>
            <a:ext cx="8841727" cy="4775059"/>
          </a:xfrm>
          <a:prstGeom prst="rect">
            <a:avLst/>
          </a:prstGeom>
        </p:spPr>
        <p:txBody>
          <a:bodyPr lIns="91430" tIns="45716" rIns="91430" bIns="45716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21221" y="786060"/>
            <a:ext cx="8841727" cy="584767"/>
          </a:xfrm>
          <a:prstGeom prst="rect">
            <a:avLst/>
          </a:prstGeom>
        </p:spPr>
        <p:txBody>
          <a:bodyPr lIns="91430" tIns="45716" rIns="91430" bIns="45716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7020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ZAR_STYLE_2013_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 bwMode="auto">
          <a:xfrm>
            <a:off x="-10615" y="1831889"/>
            <a:ext cx="2998457" cy="4763417"/>
          </a:xfrm>
          <a:prstGeom prst="rect">
            <a:avLst/>
          </a:prstGeom>
          <a:solidFill>
            <a:srgbClr val="8ECA5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248" tIns="45625" rIns="91248" bIns="45625" numCol="1" rtlCol="0" anchor="ctr" anchorCtr="0" compatLnSpc="1">
            <a:prstTxWarp prst="textNoShape">
              <a:avLst/>
            </a:prstTxWarp>
          </a:bodyPr>
          <a:lstStyle/>
          <a:p>
            <a:pPr defTabSz="912493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Franklin Gothic Book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62827" y="1831889"/>
            <a:ext cx="6078051" cy="476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 userDrawn="1"/>
        </p:nvSpPr>
        <p:spPr bwMode="auto">
          <a:xfrm>
            <a:off x="-10614" y="255179"/>
            <a:ext cx="8111026" cy="1493398"/>
          </a:xfrm>
          <a:prstGeom prst="rect">
            <a:avLst/>
          </a:prstGeom>
          <a:solidFill>
            <a:srgbClr val="57BA4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248" tIns="45625" rIns="91248" bIns="45625" numCol="1" rtlCol="0" anchor="ctr" anchorCtr="0" compatLnSpc="1">
            <a:prstTxWarp prst="textNoShape">
              <a:avLst/>
            </a:prstTxWarp>
          </a:bodyPr>
          <a:lstStyle/>
          <a:p>
            <a:pPr defTabSz="912493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Franklin Gothic Book" pitchFamily="34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 bwMode="auto">
          <a:xfrm>
            <a:off x="8172400" y="255198"/>
            <a:ext cx="971600" cy="1493399"/>
          </a:xfrm>
          <a:prstGeom prst="rect">
            <a:avLst/>
          </a:prstGeom>
          <a:solidFill>
            <a:srgbClr val="8ECA5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248" tIns="45625" rIns="91248" bIns="45625" numCol="1" rtlCol="0" anchor="ctr" anchorCtr="0" compatLnSpc="1">
            <a:prstTxWarp prst="textNoShape">
              <a:avLst/>
            </a:prstTxWarp>
          </a:bodyPr>
          <a:lstStyle/>
          <a:p>
            <a:pPr defTabSz="912493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Franklin Gothic Book" pitchFamily="34" charset="0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7163" y="255179"/>
            <a:ext cx="7943229" cy="1493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625" rIns="0" bIns="45625" anchor="ctr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ru-RU" sz="3100" b="1" spc="0" baseline="0">
                <a:solidFill>
                  <a:schemeClr val="bg1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6690" y="3573020"/>
            <a:ext cx="282114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625" rIns="0" bIns="45625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FontTx/>
              <a:buNone/>
              <a:defRPr lang="ru-RU" sz="2400" b="1" baseline="0" dirty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ru-RU" dirty="0"/>
              <a:t>Образец </a:t>
            </a:r>
            <a:r>
              <a:rPr lang="ru-RU" dirty="0" smtClean="0"/>
              <a:t>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119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ZAR_STYLE_2013_Bas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1640" y="104780"/>
            <a:ext cx="7602408" cy="52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2400" b="1">
                <a:solidFill>
                  <a:srgbClr val="2E8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668348" y="44624"/>
            <a:ext cx="1046462" cy="81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Прямая соединительная линия 15"/>
          <p:cNvCxnSpPr/>
          <p:nvPr userDrawn="1"/>
        </p:nvCxnSpPr>
        <p:spPr bwMode="auto">
          <a:xfrm>
            <a:off x="179519" y="634024"/>
            <a:ext cx="76928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88782" y="89281"/>
            <a:ext cx="290477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Прямая соединительная линия 18"/>
          <p:cNvCxnSpPr/>
          <p:nvPr userDrawn="1"/>
        </p:nvCxnSpPr>
        <p:spPr bwMode="auto">
          <a:xfrm>
            <a:off x="8462965" y="607827"/>
            <a:ext cx="50006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7023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47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04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7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51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300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894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42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89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96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5" y="260648"/>
            <a:ext cx="7992888" cy="144016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Порядок подачи и рассмотрения заявки инвестиционного проекта</a:t>
            </a:r>
            <a:endParaRPr lang="ru-RU" sz="20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916832"/>
            <a:ext cx="28214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alt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Обучающий семинар</a:t>
            </a:r>
          </a:p>
          <a:p>
            <a:pPr algn="r"/>
            <a:r>
              <a:rPr lang="ru-RU" alt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«Подготовка и последующая реализация инвестиционных проектов на основе проектного финансирования по </a:t>
            </a:r>
          </a:p>
          <a:p>
            <a:pPr algn="r"/>
            <a:r>
              <a:rPr lang="ru-RU" alt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«Схеме взаимодействия при реализации проектов с господдержкой/</a:t>
            </a:r>
            <a:r>
              <a:rPr lang="ru-RU" alt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госучастием</a:t>
            </a:r>
            <a:r>
              <a:rPr lang="ru-RU" alt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357694"/>
            <a:ext cx="25922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Оргкомитет </a:t>
            </a: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Конкурса </a:t>
            </a:r>
          </a:p>
          <a:p>
            <a:pPr algn="r"/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«Ежегодная общественная премия </a:t>
            </a:r>
          </a:p>
          <a:p>
            <a:pPr algn="r"/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«Регионы – устойчивое развитие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r"/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755576" y="116632"/>
            <a:ext cx="7026344" cy="52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lvl="0" indent="-342900" algn="just">
              <a:lnSpc>
                <a:spcPct val="115000"/>
              </a:lnSpc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Заявка на участие в Конкурсе «Регионы – устойчивое развитие»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188640"/>
            <a:ext cx="464296" cy="369332"/>
          </a:xfrm>
          <a:prstGeom prst="rect">
            <a:avLst/>
          </a:prstGeom>
          <a:solidFill>
            <a:srgbClr val="005426"/>
          </a:solidFill>
          <a:ln cmpd="dbl">
            <a:solidFill>
              <a:schemeClr val="bg1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" name="Picture 27" descr="VTB_Logo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6286520"/>
            <a:ext cx="857224" cy="329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652" y="714356"/>
            <a:ext cx="553328" cy="500066"/>
          </a:xfrm>
          <a:prstGeom prst="rect">
            <a:avLst/>
          </a:prstGeom>
        </p:spPr>
      </p:pic>
      <p:graphicFrame>
        <p:nvGraphicFramePr>
          <p:cNvPr id="27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33367"/>
              </p:ext>
            </p:extLst>
          </p:nvPr>
        </p:nvGraphicFramePr>
        <p:xfrm>
          <a:off x="285720" y="1214422"/>
          <a:ext cx="8429684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683568" y="116632"/>
            <a:ext cx="6882328" cy="52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lvl="0" indent="-342900" algn="just">
              <a:lnSpc>
                <a:spcPct val="115000"/>
              </a:lnSpc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Перечень документов, необходимых для рассмотрения Заявки </a:t>
            </a:r>
            <a:endParaRPr lang="ru-RU" sz="1600" dirty="0" smtClean="0">
              <a:solidFill>
                <a:srgbClr val="0066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88640"/>
            <a:ext cx="464296" cy="369332"/>
          </a:xfrm>
          <a:prstGeom prst="rect">
            <a:avLst/>
          </a:prstGeom>
          <a:solidFill>
            <a:srgbClr val="005426"/>
          </a:solidFill>
          <a:ln cmpd="dbl">
            <a:solidFill>
              <a:schemeClr val="bg1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76" y="714356"/>
            <a:ext cx="553328" cy="500066"/>
          </a:xfrm>
          <a:prstGeom prst="rect">
            <a:avLst/>
          </a:prstGeom>
        </p:spPr>
      </p:pic>
      <p:pic>
        <p:nvPicPr>
          <p:cNvPr id="23" name="Picture 27" descr="VTB_Logo_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62" y="6286520"/>
            <a:ext cx="857224" cy="329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3388580"/>
              </p:ext>
            </p:extLst>
          </p:nvPr>
        </p:nvGraphicFramePr>
        <p:xfrm>
          <a:off x="285720" y="1285860"/>
          <a:ext cx="8429684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Маштакова</a:t>
            </a: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Мария Юрьевна</a:t>
            </a:r>
            <a:endParaRPr kumimoji="0" lang="en-US" sz="3200" b="1" i="0" u="sng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Руководитель отдела анализа инвестиционных проектов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Организационный комитет Конкурса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"Ежегодная общественная премия «Регионы - устойчивое развитие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Тел. раб. (495) 236-7-36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Тел.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моб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(926) 136-11-12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mashtakova@infra-konkurs.ru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www.infra-konkurs.ru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900" y="785794"/>
            <a:ext cx="839080" cy="758312"/>
          </a:xfrm>
          <a:prstGeom prst="rect">
            <a:avLst/>
          </a:prstGeom>
        </p:spPr>
      </p:pic>
      <p:pic>
        <p:nvPicPr>
          <p:cNvPr id="7" name="Picture 27" descr="VTB_Logo_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0438" y="6215082"/>
            <a:ext cx="1229248" cy="472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890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57" y="104780"/>
            <a:ext cx="7581191" cy="529249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Содержание</a:t>
            </a:r>
            <a:endParaRPr lang="ru-RU" sz="29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7082531" y="6231743"/>
            <a:ext cx="1967841" cy="52924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894743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2E8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4336411"/>
              </p:ext>
            </p:extLst>
          </p:nvPr>
        </p:nvGraphicFramePr>
        <p:xfrm>
          <a:off x="323528" y="1395258"/>
          <a:ext cx="8534752" cy="3689926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8534752"/>
              </a:tblGrid>
              <a:tr h="819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496" marR="32496" marT="0" marB="0" anchor="ctr"/>
                </a:tc>
              </a:tr>
              <a:tr h="286994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AutoNum type="arabicPeriod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«Схема реализации инвестиционных проектов с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поддержкой /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участием» </a:t>
                      </a:r>
                      <a:b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рамках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«Ежегодной общественной премии «Регионы – устойчивое развитие»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AutoNum type="arabicPeriod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Процедура рассмотрения инвестиционных проектов в рамках  Конкурса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AutoNum type="arabicPeriod"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Какие проекты могут быть заявлены на Конкурс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AutoNum type="arabicPeriod"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Категории инвестиционных проектов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AutoNum type="arabicPeriod"/>
                        <a:tabLst/>
                        <a:defRPr/>
                      </a:pPr>
                      <a:r>
                        <a:rPr lang="ru-RU" alt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Arial" pitchFamily="34" charset="0"/>
                        </a:rPr>
                        <a:t>Требования к проектам в рамках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Конкурса «Регионы – устойчивое развитие»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AutoNum type="arabicPeriod"/>
                        <a:tabLst/>
                        <a:defRPr/>
                      </a:pPr>
                      <a:r>
                        <a:rPr lang="ru-RU" alt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Arial" pitchFamily="34" charset="0"/>
                        </a:rPr>
                        <a:t>Условия получения заемных средств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AutoNum type="arabicPeriod"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Схема финансирования инвестиционного проекта 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AutoNum type="arabicPeriod"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Заявка на участие в Конкурсе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«Регионы – устойчивое развитие»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AutoNum type="arabicPeriod"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Перечень документов, необходимых для рассмотрения Заявки </a:t>
                      </a:r>
                      <a:endParaRPr lang="ru-RU" sz="1600" b="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496" marR="32496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188640"/>
            <a:ext cx="464296" cy="369332"/>
          </a:xfrm>
          <a:prstGeom prst="rect">
            <a:avLst/>
          </a:prstGeom>
          <a:solidFill>
            <a:srgbClr val="005426"/>
          </a:solidFill>
          <a:ln cmpd="dbl">
            <a:solidFill>
              <a:schemeClr val="bg1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I</a:t>
            </a:r>
            <a:endParaRPr lang="ru-RU" b="1" dirty="0">
              <a:solidFill>
                <a:srgbClr val="FFFFFF"/>
              </a:solidFill>
            </a:endParaRPr>
          </a:p>
        </p:txBody>
      </p:sp>
      <p:pic>
        <p:nvPicPr>
          <p:cNvPr id="7" name="Picture 27" descr="VTB_Logo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6143644"/>
            <a:ext cx="1071569" cy="411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652" y="714356"/>
            <a:ext cx="553328" cy="50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86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04781"/>
            <a:ext cx="7008472" cy="515907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Bef>
                <a:spcPts val="0"/>
              </a:spcBef>
              <a:defRPr/>
            </a:pPr>
            <a:r>
              <a:rPr lang="ru-RU" sz="1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«Схема реализации инвестиционных проектов с </a:t>
            </a:r>
            <a:r>
              <a:rPr lang="ru-RU" sz="14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гос</a:t>
            </a:r>
            <a:r>
              <a:rPr lang="ru-RU" sz="1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поддержкой / </a:t>
            </a:r>
            <a:r>
              <a:rPr lang="ru-RU" sz="14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гос</a:t>
            </a:r>
            <a:r>
              <a:rPr lang="ru-RU" sz="1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участием» </a:t>
            </a:r>
            <a:br>
              <a:rPr lang="ru-RU" sz="1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 рамках  «Ежегодной общественной премии «Регионы – устойчивое развитие»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188640"/>
            <a:ext cx="464296" cy="369332"/>
          </a:xfrm>
          <a:prstGeom prst="rect">
            <a:avLst/>
          </a:prstGeom>
          <a:solidFill>
            <a:srgbClr val="005426"/>
          </a:solidFill>
          <a:ln cmpd="dbl">
            <a:solidFill>
              <a:schemeClr val="bg1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27" descr="VTB_Logo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6357958"/>
            <a:ext cx="785818" cy="301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1090" y="642918"/>
            <a:ext cx="500066" cy="451931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4906866" y="4705138"/>
            <a:ext cx="2783528" cy="523220"/>
          </a:xfrm>
          <a:prstGeom prst="rect">
            <a:avLst/>
          </a:prstGeom>
          <a:solidFill>
            <a:srgbClr val="A1C064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144000" algn="ctr">
              <a:defRPr/>
            </a:pPr>
            <a:r>
              <a:rPr lang="ru-RU" sz="1400" b="1" dirty="0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Инициатор </a:t>
            </a:r>
          </a:p>
          <a:p>
            <a:pPr marL="144000" algn="ctr">
              <a:defRPr/>
            </a:pPr>
            <a:r>
              <a:rPr lang="ru-RU" sz="1400" b="1" dirty="0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sz="1400" b="1" dirty="0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14678" y="857232"/>
            <a:ext cx="2783528" cy="523220"/>
          </a:xfrm>
          <a:prstGeom prst="rect">
            <a:avLst/>
          </a:prstGeom>
          <a:solidFill>
            <a:srgbClr val="A1C064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144000" algn="ctr">
              <a:defRPr/>
            </a:pPr>
            <a:r>
              <a:rPr lang="ru-RU" sz="1400" b="1" dirty="0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Орган Исполнительной власти субъекта РФ</a:t>
            </a:r>
            <a:endParaRPr lang="ru-RU" sz="1400" b="1" dirty="0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93326" y="4710530"/>
            <a:ext cx="2783528" cy="523220"/>
          </a:xfrm>
          <a:prstGeom prst="rect">
            <a:avLst/>
          </a:prstGeom>
          <a:solidFill>
            <a:srgbClr val="A1C064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144000" algn="ctr">
              <a:defRPr/>
            </a:pPr>
            <a:r>
              <a:rPr lang="ru-RU" sz="1400" b="1" dirty="0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Федеральный орган Исполнительной власти</a:t>
            </a:r>
            <a:endParaRPr lang="ru-RU" sz="1400" b="1" dirty="0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98630" y="2260517"/>
            <a:ext cx="2423488" cy="1384995"/>
          </a:xfrm>
          <a:prstGeom prst="rect">
            <a:avLst/>
          </a:prstGeom>
          <a:solidFill>
            <a:srgbClr val="A1C064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144000" algn="ctr">
              <a:defRPr/>
            </a:pPr>
            <a:r>
              <a:rPr lang="ru-RU" sz="1400" b="1" dirty="0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Инвестор </a:t>
            </a:r>
          </a:p>
          <a:p>
            <a:pPr marL="144000" algn="ctr">
              <a:defRPr/>
            </a:pPr>
            <a:r>
              <a:rPr lang="ru-RU" sz="1400" b="1" dirty="0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(с гос. участием в УК) / частный инвестор (члены Попечительского совета ОК)</a:t>
            </a:r>
            <a:endParaRPr lang="ru-RU" sz="1400" b="1" dirty="0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3206" y="2260517"/>
            <a:ext cx="2423488" cy="1600438"/>
          </a:xfrm>
          <a:prstGeom prst="rect">
            <a:avLst/>
          </a:prstGeom>
          <a:solidFill>
            <a:srgbClr val="A1C064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144000" algn="ctr">
              <a:defRPr/>
            </a:pPr>
            <a:r>
              <a:rPr lang="ru-RU" sz="1400" b="1" dirty="0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Банки</a:t>
            </a:r>
            <a:endParaRPr lang="en-US" sz="1400" b="1" dirty="0" smtClean="0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4000" algn="ctr">
              <a:defRPr/>
            </a:pPr>
            <a:r>
              <a:rPr lang="ru-RU" sz="1400" b="1" dirty="0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с гос. участием в УК / частные Банки (члены Попечительского совета / Организаторы Конкурса)</a:t>
            </a:r>
            <a:endParaRPr lang="ru-RU" sz="1400" b="1" dirty="0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3537542" y="2043622"/>
            <a:ext cx="2160240" cy="2125109"/>
          </a:xfrm>
          <a:prstGeom prst="ellipse">
            <a:avLst/>
          </a:prstGeom>
          <a:solidFill>
            <a:srgbClr val="00B05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Оргкомитет Конкурса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 стрелкой 39"/>
          <p:cNvCxnSpPr>
            <a:stCxn id="38" idx="0"/>
            <a:endCxn id="35" idx="1"/>
          </p:cNvCxnSpPr>
          <p:nvPr/>
        </p:nvCxnSpPr>
        <p:spPr>
          <a:xfrm flipV="1">
            <a:off x="1724950" y="1118842"/>
            <a:ext cx="1489728" cy="1141675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4401638" y="4996821"/>
            <a:ext cx="504056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34" idx="0"/>
            <a:endCxn id="37" idx="2"/>
          </p:cNvCxnSpPr>
          <p:nvPr/>
        </p:nvCxnSpPr>
        <p:spPr>
          <a:xfrm flipV="1">
            <a:off x="6298630" y="3645512"/>
            <a:ext cx="1211744" cy="1059626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35" idx="2"/>
            <a:endCxn id="39" idx="0"/>
          </p:cNvCxnSpPr>
          <p:nvPr/>
        </p:nvCxnSpPr>
        <p:spPr>
          <a:xfrm>
            <a:off x="4606442" y="1380452"/>
            <a:ext cx="11220" cy="66317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5697782" y="2980597"/>
            <a:ext cx="648072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>
            <a:off x="2889470" y="2980597"/>
            <a:ext cx="648072" cy="3644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1724950" y="3860955"/>
            <a:ext cx="1260140" cy="849575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5381422" y="3857516"/>
            <a:ext cx="917208" cy="847622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H="1">
            <a:off x="2985090" y="3857516"/>
            <a:ext cx="868812" cy="853014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H="1" flipV="1">
            <a:off x="6021818" y="1118843"/>
            <a:ext cx="1764196" cy="1141674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14282" y="5572141"/>
            <a:ext cx="85154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пунктирной линией изображены экономическое взаимодействие при реализации инвестиционных проектов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основной линией изображено взаимодействие участников инвестиционной деятельности и координация согласно Схемы взаимодействия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04780"/>
            <a:ext cx="7584536" cy="529249"/>
          </a:xfrm>
        </p:spPr>
        <p:txBody>
          <a:bodyPr>
            <a:normAutofit fontScale="90000"/>
          </a:bodyPr>
          <a:lstStyle/>
          <a:p>
            <a:pPr lvl="0"/>
            <a:r>
              <a:rPr lang="ru-RU" sz="1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    Процедура рассмотрения инвестиционных проектов в рамках  Конкурса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188640"/>
            <a:ext cx="464296" cy="369332"/>
          </a:xfrm>
          <a:prstGeom prst="rect">
            <a:avLst/>
          </a:prstGeom>
          <a:solidFill>
            <a:srgbClr val="005426"/>
          </a:solidFill>
          <a:ln cmpd="dbl">
            <a:solidFill>
              <a:schemeClr val="bg1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" name="Picture 27" descr="VTB_Logo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6286520"/>
            <a:ext cx="785818" cy="301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1090" y="714356"/>
            <a:ext cx="500066" cy="451931"/>
          </a:xfrm>
          <a:prstGeom prst="rect">
            <a:avLst/>
          </a:prstGeom>
        </p:spPr>
      </p:pic>
      <p:cxnSp>
        <p:nvCxnSpPr>
          <p:cNvPr id="55" name="Прямая со стрелкой 54"/>
          <p:cNvCxnSpPr/>
          <p:nvPr/>
        </p:nvCxnSpPr>
        <p:spPr>
          <a:xfrm rot="16200000" flipH="1">
            <a:off x="1643042" y="1643050"/>
            <a:ext cx="285752" cy="142876"/>
          </a:xfrm>
          <a:prstGeom prst="straightConnector1">
            <a:avLst/>
          </a:prstGeom>
          <a:ln w="15875">
            <a:solidFill>
              <a:srgbClr val="50AA1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429124" y="5500702"/>
            <a:ext cx="4387928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Подпи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ние Инвестиционного соглашение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79512" y="5517232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Рассмотрение инвестиционного проекта до  момента итогового решения (всеми участниками) занимает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3,5 месяца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Стрелка вправо 73"/>
          <p:cNvSpPr/>
          <p:nvPr/>
        </p:nvSpPr>
        <p:spPr>
          <a:xfrm rot="19798822">
            <a:off x="4100517" y="2714539"/>
            <a:ext cx="648072" cy="288032"/>
          </a:xfrm>
          <a:prstGeom prst="rightArrow">
            <a:avLst/>
          </a:prstGeom>
          <a:solidFill>
            <a:srgbClr val="50AA1E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5" name="Прямая со стрелкой 74"/>
          <p:cNvCxnSpPr/>
          <p:nvPr/>
        </p:nvCxnSpPr>
        <p:spPr>
          <a:xfrm rot="16200000" flipH="1">
            <a:off x="2428860" y="2786058"/>
            <a:ext cx="285752" cy="142876"/>
          </a:xfrm>
          <a:prstGeom prst="straightConnector1">
            <a:avLst/>
          </a:prstGeom>
          <a:ln w="15875">
            <a:solidFill>
              <a:srgbClr val="50AA1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rot="16200000" flipH="1">
            <a:off x="2143108" y="2285992"/>
            <a:ext cx="285752" cy="142876"/>
          </a:xfrm>
          <a:prstGeom prst="straightConnector1">
            <a:avLst/>
          </a:prstGeom>
          <a:ln w="15875">
            <a:solidFill>
              <a:srgbClr val="50AA1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5720" y="1071546"/>
            <a:ext cx="1440160" cy="523220"/>
          </a:xfrm>
          <a:prstGeom prst="rect">
            <a:avLst/>
          </a:prstGeom>
          <a:solidFill>
            <a:srgbClr val="A1C064">
              <a:alpha val="70000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Инициаторы </a:t>
            </a:r>
            <a:endPara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проектов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0034" y="1857364"/>
            <a:ext cx="1584176" cy="523220"/>
          </a:xfrm>
          <a:prstGeom prst="rect">
            <a:avLst/>
          </a:prstGeom>
          <a:solidFill>
            <a:srgbClr val="92D050">
              <a:alpha val="80000"/>
            </a:srgbClr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Региональный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координатор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71538" y="2643182"/>
            <a:ext cx="1385822" cy="338554"/>
          </a:xfrm>
          <a:prstGeom prst="rect">
            <a:avLst/>
          </a:prstGeom>
          <a:solidFill>
            <a:srgbClr val="92D050">
              <a:alpha val="60000"/>
            </a:srgbClr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Оргкомитет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5786" y="3143248"/>
            <a:ext cx="3024336" cy="2292935"/>
          </a:xfrm>
          <a:prstGeom prst="rect">
            <a:avLst/>
          </a:prstGeom>
          <a:solidFill>
            <a:srgbClr val="50AA1E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Сбор первичного пакета документов по Инициатору проекта по Схеме (до 14 дней)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 Проведение первичного анализа (до 14 дней)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Сбор пакета документов по проекту по Схеме (до 45 дней)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Формирование полного пакета документов для направления финансовым институтам для анализа в рамках Схемы (до 14 дней)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57752" y="2071678"/>
            <a:ext cx="3816424" cy="692497"/>
          </a:xfrm>
          <a:prstGeom prst="rect">
            <a:avLst/>
          </a:prstGeom>
          <a:solidFill>
            <a:srgbClr val="A1C064">
              <a:alpha val="50000"/>
            </a:srgbClr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направление проекта на рассмотрение Инвесторам (членам Попечительского совета)</a:t>
            </a: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  - 14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дней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57752" y="2928934"/>
            <a:ext cx="3816424" cy="892552"/>
          </a:xfrm>
          <a:prstGeom prst="rect">
            <a:avLst/>
          </a:prstGeom>
          <a:solidFill>
            <a:srgbClr val="A1C064">
              <a:alpha val="45000"/>
            </a:srgbClr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направление проекта на рассмотрение внешнему эксперту по финансам (членам Попечительского совета)</a:t>
            </a: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дней (параллельно)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57752" y="3929066"/>
            <a:ext cx="3816424" cy="692497"/>
          </a:xfrm>
          <a:prstGeom prst="rect">
            <a:avLst/>
          </a:prstGeom>
          <a:solidFill>
            <a:srgbClr val="A1C064">
              <a:alpha val="40000"/>
            </a:srgbClr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направление проекта на рассмотрение субъектам РФ (господдержка) </a:t>
            </a: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дней (параллельно)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57752" y="4786322"/>
            <a:ext cx="3816424" cy="492443"/>
          </a:xfrm>
          <a:prstGeom prst="rect">
            <a:avLst/>
          </a:prstGeom>
          <a:solidFill>
            <a:srgbClr val="A1C064">
              <a:alpha val="30000"/>
            </a:srgbClr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направление проекта на рассмотрение членам Попечительского совета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125004" cy="419739"/>
          </a:xfrm>
        </p:spPr>
        <p:txBody>
          <a:bodyPr/>
          <a:lstStyle/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Какие проекты могут быть заявлены на Конкурс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 bwMode="auto">
          <a:xfrm>
            <a:off x="3347864" y="557972"/>
            <a:ext cx="2520280" cy="1737139"/>
          </a:xfrm>
          <a:prstGeom prst="triangle">
            <a:avLst>
              <a:gd name="adj" fmla="val 50658"/>
            </a:avLst>
          </a:prstGeom>
          <a:solidFill>
            <a:srgbClr val="418A1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Above"/>
            <a:lightRig rig="balanced" dir="t"/>
          </a:scene3d>
          <a:sp3d extrusionH="101600" contourW="12700">
            <a:bevelT w="120650" h="127000"/>
            <a:bevelB prst="relaxedInset"/>
            <a:extrusionClr>
              <a:schemeClr val="accent3">
                <a:lumMod val="75000"/>
              </a:schemeClr>
            </a:extrusionClr>
            <a:contourClr>
              <a:schemeClr val="accent3">
                <a:lumMod val="75000"/>
              </a:schemeClr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b="1">
              <a:solidFill>
                <a:schemeClr val="bg1"/>
              </a:solidFill>
            </a:endParaRPr>
          </a:p>
        </p:txBody>
      </p:sp>
      <p:sp>
        <p:nvSpPr>
          <p:cNvPr id="4" name="Трапеция 3"/>
          <p:cNvSpPr/>
          <p:nvPr/>
        </p:nvSpPr>
        <p:spPr bwMode="auto">
          <a:xfrm>
            <a:off x="2300804" y="2295112"/>
            <a:ext cx="4647460" cy="1705392"/>
          </a:xfrm>
          <a:prstGeom prst="trapezoid">
            <a:avLst>
              <a:gd name="adj" fmla="val 59183"/>
            </a:avLst>
          </a:prstGeom>
          <a:solidFill>
            <a:srgbClr val="418A1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Above"/>
            <a:lightRig rig="balanced" dir="t"/>
          </a:scene3d>
          <a:sp3d extrusionH="101600" contourW="12700">
            <a:bevelT w="120650" h="127000"/>
            <a:bevelB prst="relaxedInset"/>
            <a:extrusionClr>
              <a:schemeClr val="accent3">
                <a:lumMod val="75000"/>
              </a:schemeClr>
            </a:extrusionClr>
            <a:contourClr>
              <a:schemeClr val="accent3">
                <a:lumMod val="75000"/>
              </a:schemeClr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5" name="Трапеция 4"/>
          <p:cNvSpPr/>
          <p:nvPr/>
        </p:nvSpPr>
        <p:spPr bwMode="auto">
          <a:xfrm>
            <a:off x="1643042" y="4071942"/>
            <a:ext cx="5976664" cy="1008112"/>
          </a:xfrm>
          <a:prstGeom prst="trapezoid">
            <a:avLst>
              <a:gd name="adj" fmla="val 54552"/>
            </a:avLst>
          </a:prstGeom>
          <a:solidFill>
            <a:srgbClr val="418A1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Above"/>
            <a:lightRig rig="balanced" dir="t"/>
          </a:scene3d>
          <a:sp3d extrusionH="101600" contourW="12700">
            <a:bevelT w="120650" h="127000"/>
            <a:bevelB prst="relaxedInset"/>
            <a:extrusionClr>
              <a:schemeClr val="accent3">
                <a:lumMod val="75000"/>
              </a:schemeClr>
            </a:extrusionClr>
            <a:contourClr>
              <a:schemeClr val="accent3">
                <a:lumMod val="75000"/>
              </a:schemeClr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6" name="Трапеция 5"/>
          <p:cNvSpPr/>
          <p:nvPr/>
        </p:nvSpPr>
        <p:spPr bwMode="auto">
          <a:xfrm>
            <a:off x="2084780" y="5319448"/>
            <a:ext cx="5935690" cy="605484"/>
          </a:xfrm>
          <a:prstGeom prst="trapezoid">
            <a:avLst>
              <a:gd name="adj" fmla="val 4939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b="1">
              <a:solidFill>
                <a:srgbClr val="000000"/>
              </a:solidFill>
            </a:endParaRPr>
          </a:p>
        </p:txBody>
      </p:sp>
      <p:sp>
        <p:nvSpPr>
          <p:cNvPr id="7" name="Правая фигурная скобка 6"/>
          <p:cNvSpPr/>
          <p:nvPr/>
        </p:nvSpPr>
        <p:spPr bwMode="auto">
          <a:xfrm>
            <a:off x="7557388" y="1231615"/>
            <a:ext cx="202019" cy="803105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b="1">
              <a:solidFill>
                <a:srgbClr val="000000"/>
              </a:solidFill>
            </a:endParaRPr>
          </a:p>
        </p:txBody>
      </p:sp>
      <p:sp>
        <p:nvSpPr>
          <p:cNvPr id="8" name="Правая фигурная скобка 7"/>
          <p:cNvSpPr/>
          <p:nvPr/>
        </p:nvSpPr>
        <p:spPr bwMode="auto">
          <a:xfrm>
            <a:off x="7557388" y="2213389"/>
            <a:ext cx="226823" cy="1686519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b="1">
              <a:solidFill>
                <a:srgbClr val="000000"/>
              </a:solidFill>
            </a:endParaRPr>
          </a:p>
        </p:txBody>
      </p:sp>
      <p:sp>
        <p:nvSpPr>
          <p:cNvPr id="9" name="Правая фигурная скобка 8"/>
          <p:cNvSpPr/>
          <p:nvPr/>
        </p:nvSpPr>
        <p:spPr bwMode="auto">
          <a:xfrm>
            <a:off x="7643834" y="4071942"/>
            <a:ext cx="249761" cy="967809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b="1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05478" y="1418738"/>
            <a:ext cx="464296" cy="369332"/>
          </a:xfrm>
          <a:prstGeom prst="rect">
            <a:avLst/>
          </a:prstGeom>
          <a:solidFill>
            <a:srgbClr val="005426"/>
          </a:solidFill>
          <a:ln cmpd="dbl">
            <a:solidFill>
              <a:schemeClr val="bg1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endParaRPr lang="ru-RU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10687" y="2852770"/>
            <a:ext cx="464296" cy="369332"/>
          </a:xfrm>
          <a:prstGeom prst="rect">
            <a:avLst/>
          </a:prstGeom>
          <a:solidFill>
            <a:srgbClr val="005426"/>
          </a:solidFill>
          <a:ln cmpd="dbl">
            <a:solidFill>
              <a:schemeClr val="bg1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endParaRPr lang="ru-RU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10687" y="4374052"/>
            <a:ext cx="464296" cy="369332"/>
          </a:xfrm>
          <a:prstGeom prst="rect">
            <a:avLst/>
          </a:prstGeom>
          <a:solidFill>
            <a:srgbClr val="005426"/>
          </a:solidFill>
          <a:ln cmpd="dbl">
            <a:solidFill>
              <a:schemeClr val="bg1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338" y="1137473"/>
            <a:ext cx="266877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 smtClean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Специальные программные решения отдельно по каждому проекту</a:t>
            </a:r>
            <a:endParaRPr lang="ru-RU" sz="1300" b="1" dirty="0">
              <a:solidFill>
                <a:srgbClr val="50AA1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3895" y="2691187"/>
            <a:ext cx="176088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 smtClean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Ускоренная схема рассмотрения проектов</a:t>
            </a:r>
            <a:endParaRPr lang="ru-RU" sz="1300" b="1" dirty="0">
              <a:solidFill>
                <a:srgbClr val="50AA1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338" y="4229587"/>
            <a:ext cx="176444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 smtClean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Комплексная система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300" b="1" dirty="0" smtClean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опровождения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 smtClean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проектов</a:t>
            </a:r>
            <a:endParaRPr lang="ru-RU" sz="1300" b="1" dirty="0">
              <a:solidFill>
                <a:srgbClr val="50AA1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00496" y="1428736"/>
            <a:ext cx="14084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Незавершенное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роизводство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Модернизация     др. проекты</a:t>
            </a:r>
            <a:endParaRPr lang="ru-RU" sz="11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64900" y="2727160"/>
            <a:ext cx="32403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Проекты</a:t>
            </a:r>
          </a:p>
          <a:p>
            <a:pPr algn="ctr"/>
            <a:r>
              <a:rPr lang="ru-RU" sz="1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наличием  </a:t>
            </a:r>
            <a:r>
              <a:rPr lang="ru-RU" sz="13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разрешительной </a:t>
            </a:r>
            <a:r>
              <a:rPr lang="ru-RU" sz="1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документации      </a:t>
            </a:r>
          </a:p>
          <a:p>
            <a:pPr algn="ctr"/>
            <a:r>
              <a:rPr lang="ru-RU" sz="1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3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20884" y="4239328"/>
            <a:ext cx="381642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sz="13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1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 нуля</a:t>
            </a:r>
            <a:r>
              <a:rPr lang="ru-RU" sz="1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 </a:t>
            </a:r>
            <a:endParaRPr lang="en-US" sz="13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3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 наличия разработанной </a:t>
            </a:r>
            <a:r>
              <a:rPr lang="ru-RU" sz="1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проектно </a:t>
            </a:r>
            <a:r>
              <a:rPr lang="ru-RU" sz="13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сметной документации)</a:t>
            </a:r>
          </a:p>
        </p:txBody>
      </p:sp>
      <p:sp>
        <p:nvSpPr>
          <p:cNvPr id="19" name="Трапеция 18"/>
          <p:cNvSpPr/>
          <p:nvPr/>
        </p:nvSpPr>
        <p:spPr bwMode="auto">
          <a:xfrm>
            <a:off x="932652" y="5247440"/>
            <a:ext cx="7354124" cy="1110518"/>
          </a:xfrm>
          <a:prstGeom prst="trapezoid">
            <a:avLst>
              <a:gd name="adj" fmla="val 54552"/>
            </a:avLst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Проектное </a:t>
            </a: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финансирование 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Инвестиционное финансирование 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Концессия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и другие механизмы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7504" y="188640"/>
            <a:ext cx="464296" cy="369332"/>
          </a:xfrm>
          <a:prstGeom prst="rect">
            <a:avLst/>
          </a:prstGeom>
          <a:solidFill>
            <a:srgbClr val="005426"/>
          </a:solidFill>
          <a:ln cmpd="dbl">
            <a:solidFill>
              <a:schemeClr val="bg1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1090" y="714356"/>
            <a:ext cx="500066" cy="451931"/>
          </a:xfrm>
          <a:prstGeom prst="rect">
            <a:avLst/>
          </a:prstGeom>
        </p:spPr>
      </p:pic>
      <p:pic>
        <p:nvPicPr>
          <p:cNvPr id="22" name="Picture 27" descr="VTB_Logo_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900" y="6429396"/>
            <a:ext cx="785818" cy="301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Таблица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450279"/>
              </p:ext>
            </p:extLst>
          </p:nvPr>
        </p:nvGraphicFramePr>
        <p:xfrm>
          <a:off x="142844" y="915487"/>
          <a:ext cx="8358245" cy="551390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052892"/>
                <a:gridCol w="2160240"/>
                <a:gridCol w="1368152"/>
                <a:gridCol w="1224136"/>
                <a:gridCol w="1552825"/>
              </a:tblGrid>
              <a:tr h="730322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Приоритетные сектора экономики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Типы финансовых продуктов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30322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Проектное финансирование с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гос.участием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Концессии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Комбинированные схемы финансирования</a:t>
                      </a:r>
                    </a:p>
                  </a:txBody>
                  <a:tcPr anchor="ctr"/>
                </a:tc>
              </a:tr>
              <a:tr h="73032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Социальные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defTabSz="900113" eaLnBrk="0" hangingPunct="0">
                        <a:buSzPct val="110000"/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</a:p>
                    <a:p>
                      <a:pPr marL="171450" indent="-171450" defTabSz="900113" eaLnBrk="0" hangingPunct="0">
                        <a:buSzPct val="110000"/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Социальные учреждения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 defTabSz="900113" eaLnBrk="0" hangingPunct="0">
                        <a:buSzPct val="110000"/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50AA1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50AA1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0322">
                <a:tc>
                  <a:txBody>
                    <a:bodyPr/>
                    <a:lstStyle/>
                    <a:p>
                      <a:pPr algn="ctr" defTabSz="900113" eaLnBrk="0" hangingPunct="0">
                        <a:buClr>
                          <a:srgbClr val="AE2C25"/>
                        </a:buClr>
                        <a:buSzPct val="110000"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Инфраструктура</a:t>
                      </a:r>
                    </a:p>
                    <a:p>
                      <a:pPr algn="ctr" defTabSz="900113" eaLnBrk="0" hangingPunct="0">
                        <a:buClr>
                          <a:srgbClr val="AE2C25"/>
                        </a:buClr>
                        <a:buSzPct val="110000"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транспорт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defTabSz="900113" eaLnBrk="0" hangingPunct="0">
                        <a:buSzPct val="110000"/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Логистические центры</a:t>
                      </a:r>
                    </a:p>
                    <a:p>
                      <a:pPr marL="171450" indent="-171450" defTabSz="900113" eaLnBrk="0" hangingPunct="0">
                        <a:buSzPct val="110000"/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Промышленные парки</a:t>
                      </a:r>
                    </a:p>
                    <a:p>
                      <a:pPr marL="171450" indent="-171450" defTabSz="900113" eaLnBrk="0" hangingPunct="0">
                        <a:buSzPct val="110000"/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Дороги и прочие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50AA1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50AA1E"/>
                    </a:solidFill>
                  </a:tcPr>
                </a:tc>
              </a:tr>
              <a:tr h="11319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ЖКХ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defTabSz="900113" eaLnBrk="0" hangingPunct="0">
                        <a:buSzPct val="110000"/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Водоснабжение, водоотведение</a:t>
                      </a:r>
                    </a:p>
                    <a:p>
                      <a:pPr marL="171450" indent="-171450" defTabSz="900113" eaLnBrk="0" hangingPunct="0">
                        <a:buSzPct val="110000"/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Отопление</a:t>
                      </a:r>
                    </a:p>
                    <a:p>
                      <a:pPr marL="171450" indent="-171450" defTabSz="900113" eaLnBrk="0" hangingPunct="0">
                        <a:buSzPct val="110000"/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Переработка отходов и прочие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50AA1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50AA1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50AA1E"/>
                    </a:solidFill>
                  </a:tcPr>
                </a:tc>
              </a:tr>
              <a:tr h="73032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Энергетика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defTabSz="900113" eaLnBrk="0" hangingPunct="0">
                        <a:buSzPct val="110000"/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Генерация</a:t>
                      </a:r>
                    </a:p>
                    <a:p>
                      <a:pPr marL="171450" indent="-171450" defTabSz="900113" eaLnBrk="0" hangingPunct="0">
                        <a:buSzPct val="110000"/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Сети</a:t>
                      </a:r>
                    </a:p>
                    <a:p>
                      <a:pPr marL="171450" indent="-171450" defTabSz="900113" eaLnBrk="0" hangingPunct="0">
                        <a:buSzPct val="110000"/>
                        <a:buFont typeface="Arial" pitchFamily="34" charset="0"/>
                        <a:buChar char="•"/>
                      </a:pP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Энергоэффективность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пр.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50AA1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50AA1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032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АПК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defTabSz="900113" eaLnBrk="0" hangingPunct="0">
                        <a:buSzPct val="110000"/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Тепличные хозяйства</a:t>
                      </a:r>
                    </a:p>
                    <a:p>
                      <a:pPr marL="171450" indent="-171450" defTabSz="900113" eaLnBrk="0" hangingPunct="0">
                        <a:buSzPct val="110000"/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Птицефабрики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171450" indent="-171450" defTabSz="900113" eaLnBrk="0" hangingPunct="0">
                        <a:buSzPct val="110000"/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50AA1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6715172" cy="49117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br>
              <a:rPr lang="ru-RU" dirty="0" smtClean="0"/>
            </a:b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Категории инвестиционных проектов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2844" y="214290"/>
            <a:ext cx="464296" cy="369332"/>
          </a:xfrm>
          <a:prstGeom prst="rect">
            <a:avLst/>
          </a:prstGeom>
          <a:solidFill>
            <a:srgbClr val="005426"/>
          </a:solidFill>
          <a:ln cmpd="dbl">
            <a:solidFill>
              <a:schemeClr val="bg1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1090" y="714356"/>
            <a:ext cx="500066" cy="451931"/>
          </a:xfrm>
          <a:prstGeom prst="rect">
            <a:avLst/>
          </a:prstGeom>
        </p:spPr>
      </p:pic>
      <p:pic>
        <p:nvPicPr>
          <p:cNvPr id="5" name="Picture 27" descr="VTB_Logo_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900" y="6429396"/>
            <a:ext cx="785818" cy="301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Овал 54"/>
          <p:cNvSpPr/>
          <p:nvPr/>
        </p:nvSpPr>
        <p:spPr>
          <a:xfrm>
            <a:off x="6156176" y="417386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V</a:t>
            </a:r>
            <a:endParaRPr lang="ru-RU" sz="2000" b="1" dirty="0"/>
          </a:p>
        </p:txBody>
      </p:sp>
      <p:sp>
        <p:nvSpPr>
          <p:cNvPr id="56" name="Овал 55"/>
          <p:cNvSpPr/>
          <p:nvPr/>
        </p:nvSpPr>
        <p:spPr>
          <a:xfrm>
            <a:off x="4860032" y="256490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V</a:t>
            </a:r>
            <a:endParaRPr lang="ru-RU" sz="2000" b="1" dirty="0"/>
          </a:p>
        </p:txBody>
      </p:sp>
      <p:sp>
        <p:nvSpPr>
          <p:cNvPr id="57" name="Овал 56"/>
          <p:cNvSpPr/>
          <p:nvPr/>
        </p:nvSpPr>
        <p:spPr>
          <a:xfrm>
            <a:off x="6156176" y="256490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V</a:t>
            </a:r>
            <a:endParaRPr lang="ru-RU" sz="2000" b="1" dirty="0"/>
          </a:p>
        </p:txBody>
      </p:sp>
      <p:sp>
        <p:nvSpPr>
          <p:cNvPr id="58" name="Овал 57"/>
          <p:cNvSpPr/>
          <p:nvPr/>
        </p:nvSpPr>
        <p:spPr>
          <a:xfrm>
            <a:off x="4860032" y="328498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V</a:t>
            </a:r>
            <a:endParaRPr lang="ru-RU" sz="2000" b="1" dirty="0"/>
          </a:p>
        </p:txBody>
      </p:sp>
      <p:sp>
        <p:nvSpPr>
          <p:cNvPr id="59" name="Овал 58"/>
          <p:cNvSpPr/>
          <p:nvPr/>
        </p:nvSpPr>
        <p:spPr>
          <a:xfrm>
            <a:off x="7596336" y="328498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V</a:t>
            </a:r>
            <a:endParaRPr lang="ru-RU" sz="2000" b="1" dirty="0"/>
          </a:p>
        </p:txBody>
      </p:sp>
      <p:sp>
        <p:nvSpPr>
          <p:cNvPr id="60" name="Овал 59"/>
          <p:cNvSpPr/>
          <p:nvPr/>
        </p:nvSpPr>
        <p:spPr>
          <a:xfrm>
            <a:off x="4860032" y="414908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V</a:t>
            </a:r>
            <a:endParaRPr lang="ru-RU" sz="2000" b="1" dirty="0"/>
          </a:p>
        </p:txBody>
      </p:sp>
      <p:sp>
        <p:nvSpPr>
          <p:cNvPr id="61" name="Овал 60"/>
          <p:cNvSpPr/>
          <p:nvPr/>
        </p:nvSpPr>
        <p:spPr>
          <a:xfrm>
            <a:off x="7596336" y="417386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V</a:t>
            </a:r>
            <a:endParaRPr lang="ru-RU" sz="2000" b="1" dirty="0"/>
          </a:p>
        </p:txBody>
      </p:sp>
      <p:sp>
        <p:nvSpPr>
          <p:cNvPr id="62" name="Овал 61"/>
          <p:cNvSpPr/>
          <p:nvPr/>
        </p:nvSpPr>
        <p:spPr>
          <a:xfrm>
            <a:off x="4860032" y="515719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V</a:t>
            </a:r>
            <a:endParaRPr lang="ru-RU" sz="2000" b="1" dirty="0"/>
          </a:p>
        </p:txBody>
      </p:sp>
      <p:sp>
        <p:nvSpPr>
          <p:cNvPr id="63" name="Овал 62"/>
          <p:cNvSpPr/>
          <p:nvPr/>
        </p:nvSpPr>
        <p:spPr>
          <a:xfrm>
            <a:off x="6174152" y="515719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V</a:t>
            </a:r>
            <a:endParaRPr lang="ru-RU" sz="2000" b="1" dirty="0"/>
          </a:p>
        </p:txBody>
      </p:sp>
      <p:sp>
        <p:nvSpPr>
          <p:cNvPr id="64" name="Овал 63"/>
          <p:cNvSpPr/>
          <p:nvPr/>
        </p:nvSpPr>
        <p:spPr>
          <a:xfrm>
            <a:off x="4860032" y="58772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V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683568" y="116632"/>
            <a:ext cx="6882328" cy="52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defRPr/>
            </a:pPr>
            <a:r>
              <a:rPr lang="ru-RU" altLang="ru-RU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Arial" pitchFamily="34" charset="0"/>
              </a:rPr>
              <a:t>Требования к проектам в рамках </a:t>
            </a:r>
            <a:r>
              <a:rPr lang="ru-RU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Конкурса «Регионы – устойчивое развитие»</a:t>
            </a:r>
          </a:p>
          <a:p>
            <a:pPr marL="342900" lvl="0" indent="-342900" algn="just">
              <a:lnSpc>
                <a:spcPct val="115000"/>
              </a:lnSpc>
              <a:defRPr/>
            </a:pPr>
            <a:endParaRPr lang="ru-RU" sz="1600" dirty="0" smtClean="0">
              <a:solidFill>
                <a:srgbClr val="0066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88640"/>
            <a:ext cx="464296" cy="369332"/>
          </a:xfrm>
          <a:prstGeom prst="rect">
            <a:avLst/>
          </a:prstGeom>
          <a:solidFill>
            <a:srgbClr val="005426"/>
          </a:solidFill>
          <a:ln cmpd="dbl">
            <a:solidFill>
              <a:schemeClr val="bg1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76" y="714356"/>
            <a:ext cx="553328" cy="500066"/>
          </a:xfrm>
          <a:prstGeom prst="rect">
            <a:avLst/>
          </a:prstGeom>
        </p:spPr>
      </p:pic>
      <p:pic>
        <p:nvPicPr>
          <p:cNvPr id="23" name="Picture 27" descr="VTB_Logo_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62" y="6286520"/>
            <a:ext cx="857224" cy="329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675166"/>
              </p:ext>
            </p:extLst>
          </p:nvPr>
        </p:nvGraphicFramePr>
        <p:xfrm>
          <a:off x="142844" y="1285860"/>
          <a:ext cx="8363274" cy="477776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78699"/>
                <a:gridCol w="3024336"/>
                <a:gridCol w="2160239"/>
              </a:tblGrid>
              <a:tr h="5950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Требования </a:t>
                      </a:r>
                    </a:p>
                    <a:p>
                      <a:pPr algn="ctr"/>
                      <a:r>
                        <a:rPr lang="ru-RU" sz="1600" dirty="0" smtClean="0"/>
                        <a:t>к проектам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 проектам </a:t>
                      </a:r>
                    </a:p>
                    <a:p>
                      <a:pPr algn="ctr"/>
                      <a:r>
                        <a:rPr lang="ru-RU" sz="1600" dirty="0" smtClean="0"/>
                        <a:t>Конкурса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Стандартные банковские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условия 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5581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Наличие исходно-разрешительной</a:t>
                      </a:r>
                      <a:r>
                        <a:rPr lang="ru-RU" sz="1600" baseline="0" dirty="0" smtClean="0"/>
                        <a:t> документации</a:t>
                      </a:r>
                      <a:endParaRPr lang="ru-RU" sz="16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Не требуется</a:t>
                      </a:r>
                      <a:endParaRPr lang="ru-RU" sz="1600" b="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Обязательно</a:t>
                      </a:r>
                      <a:endParaRPr lang="ru-RU" sz="1600" b="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95039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Наличие проектно-сметной документации</a:t>
                      </a:r>
                      <a:endParaRPr lang="ru-RU" sz="16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Не требуется</a:t>
                      </a:r>
                      <a:endParaRPr lang="ru-RU" sz="1600" b="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Обязательно</a:t>
                      </a:r>
                      <a:endParaRPr lang="ru-RU" sz="1600" b="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6669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Наличие</a:t>
                      </a:r>
                      <a:r>
                        <a:rPr lang="ru-RU" sz="1600" baseline="0" dirty="0" smtClean="0"/>
                        <a:t> земельного участка для реализации проекта</a:t>
                      </a:r>
                      <a:endParaRPr lang="ru-RU" sz="16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Не требуется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(в случае возможности размещения проекта на территории индустриального парка)</a:t>
                      </a:r>
                      <a:endParaRPr lang="ru-RU" sz="1200" b="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Обязательно</a:t>
                      </a:r>
                      <a:endParaRPr lang="ru-RU" sz="1600" b="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96123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Участие проекта в региональной программе для получения государственной поддержки</a:t>
                      </a:r>
                      <a:endParaRPr lang="ru-RU" sz="16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да</a:t>
                      </a:r>
                      <a:endParaRPr lang="ru-RU" sz="1600" b="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нет</a:t>
                      </a:r>
                      <a:endParaRPr lang="ru-RU" sz="1600" b="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1033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Стоимость проектов</a:t>
                      </a:r>
                      <a:endParaRPr lang="ru-RU" sz="16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 50 млн.</a:t>
                      </a:r>
                      <a:r>
                        <a:rPr lang="ru-RU" sz="1600" baseline="0" dirty="0" smtClean="0"/>
                        <a:t> руб.</a:t>
                      </a:r>
                      <a:endParaRPr lang="ru-RU" sz="1600" b="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/>
                        <a:t> - </a:t>
                      </a:r>
                      <a:endParaRPr lang="ru-RU" sz="1600" b="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1033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Срок реализации проекта</a:t>
                      </a:r>
                      <a:endParaRPr lang="ru-RU" sz="16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</a:t>
                      </a:r>
                      <a:r>
                        <a:rPr lang="ru-RU" sz="1600" baseline="0" dirty="0" smtClean="0"/>
                        <a:t> 15 лет</a:t>
                      </a:r>
                      <a:endParaRPr lang="ru-RU" sz="1600" b="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 8 лет</a:t>
                      </a:r>
                      <a:endParaRPr lang="ru-RU" sz="1600" b="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88640"/>
            <a:ext cx="464296" cy="369332"/>
          </a:xfrm>
          <a:prstGeom prst="rect">
            <a:avLst/>
          </a:prstGeom>
          <a:solidFill>
            <a:srgbClr val="005426"/>
          </a:solidFill>
          <a:ln cmpd="dbl">
            <a:solidFill>
              <a:schemeClr val="bg1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11560" y="116632"/>
            <a:ext cx="7272808" cy="52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 algn="just"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lvl="0" algn="just"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Arial" pitchFamily="34" charset="0"/>
              </a:rPr>
              <a:t>Условия получения заемных средств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b="1" dirty="0" smtClean="0">
              <a:solidFill>
                <a:srgbClr val="0066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76" y="571480"/>
            <a:ext cx="714348" cy="645587"/>
          </a:xfrm>
          <a:prstGeom prst="rect">
            <a:avLst/>
          </a:prstGeom>
        </p:spPr>
      </p:pic>
      <p:pic>
        <p:nvPicPr>
          <p:cNvPr id="40" name="Picture 27" descr="VTB_Logo_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6143644"/>
            <a:ext cx="1229248" cy="472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705774919"/>
              </p:ext>
            </p:extLst>
          </p:nvPr>
        </p:nvGraphicFramePr>
        <p:xfrm>
          <a:off x="285720" y="1142984"/>
          <a:ext cx="8064896" cy="49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125004" cy="419739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Схема финансирования инвестиционного проекта </a:t>
            </a:r>
            <a:endParaRPr lang="ru-RU" sz="2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214290"/>
            <a:ext cx="464296" cy="369332"/>
          </a:xfrm>
          <a:prstGeom prst="rect">
            <a:avLst/>
          </a:prstGeom>
          <a:solidFill>
            <a:srgbClr val="005426"/>
          </a:solidFill>
          <a:ln cmpd="dbl">
            <a:solidFill>
              <a:schemeClr val="bg1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1090" y="714356"/>
            <a:ext cx="500066" cy="451931"/>
          </a:xfrm>
          <a:prstGeom prst="rect">
            <a:avLst/>
          </a:prstGeom>
        </p:spPr>
      </p:pic>
      <p:pic>
        <p:nvPicPr>
          <p:cNvPr id="5" name="Picture 27" descr="VTB_Logo_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900" y="6429396"/>
            <a:ext cx="785818" cy="301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45"/>
          <p:cNvSpPr>
            <a:spLocks noChangeArrowheads="1"/>
          </p:cNvSpPr>
          <p:nvPr/>
        </p:nvSpPr>
        <p:spPr bwMode="auto">
          <a:xfrm>
            <a:off x="3786182" y="981770"/>
            <a:ext cx="3024336" cy="823913"/>
          </a:xfrm>
          <a:prstGeom prst="roundRect">
            <a:avLst>
              <a:gd name="adj" fmla="val 16667"/>
            </a:avLst>
          </a:prstGeom>
          <a:noFill/>
          <a:ln w="25400">
            <a:noFill/>
            <a:prstDash val="dash"/>
            <a:round/>
            <a:headEnd/>
            <a:tailEnd/>
          </a:ln>
          <a:effectLst>
            <a:prstShdw prst="shdw17" dist="17961" dir="2700000">
              <a:srgbClr val="004324"/>
            </a:prstShdw>
          </a:effectLst>
        </p:spPr>
        <p:txBody>
          <a:bodyPr wrap="none" anchor="ctr"/>
          <a:lstStyle/>
          <a:p>
            <a:endParaRPr lang="en-US" sz="1200" b="1" dirty="0">
              <a:solidFill>
                <a:srgbClr val="50AA1E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3675" indent="-193675" algn="ctr">
              <a:spcBef>
                <a:spcPct val="0"/>
              </a:spcBef>
            </a:pPr>
            <a:r>
              <a:rPr lang="ru-RU" sz="1200" b="1" dirty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1 – учреждение компании-Заемщика </a:t>
            </a:r>
            <a:endParaRPr lang="en-US" sz="1200" b="1" dirty="0" smtClean="0">
              <a:solidFill>
                <a:srgbClr val="50AA1E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3675" indent="-193675" algn="ctr">
              <a:spcBef>
                <a:spcPct val="0"/>
              </a:spcBef>
            </a:pPr>
            <a:r>
              <a:rPr lang="ru-RU" sz="1200" b="1" dirty="0" smtClean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Инициатором </a:t>
            </a:r>
            <a:r>
              <a:rPr lang="ru-RU" sz="1200" b="1" dirty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проекта и Инвестором и </a:t>
            </a:r>
            <a:endParaRPr lang="en-US" sz="1200" b="1" dirty="0" smtClean="0">
              <a:solidFill>
                <a:srgbClr val="50AA1E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3675" indent="-193675" algn="ctr">
              <a:spcBef>
                <a:spcPct val="0"/>
              </a:spcBef>
            </a:pPr>
            <a:r>
              <a:rPr lang="ru-RU" sz="1200" b="1" dirty="0" smtClean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внесение </a:t>
            </a:r>
            <a:r>
              <a:rPr lang="ru-RU" sz="1200" b="1" dirty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своих долей участия</a:t>
            </a:r>
          </a:p>
          <a:p>
            <a:pPr algn="ctr"/>
            <a:endParaRPr lang="ru-RU" sz="1200" b="1" dirty="0">
              <a:solidFill>
                <a:srgbClr val="50AA1E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>
              <a:solidFill>
                <a:srgbClr val="50AA1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48"/>
          <p:cNvSpPr txBox="1">
            <a:spLocks noChangeArrowheads="1"/>
          </p:cNvSpPr>
          <p:nvPr/>
        </p:nvSpPr>
        <p:spPr bwMode="auto">
          <a:xfrm>
            <a:off x="3160720" y="3263026"/>
            <a:ext cx="409290" cy="45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ru-RU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6"/>
          <p:cNvSpPr>
            <a:spLocks noChangeArrowheads="1"/>
          </p:cNvSpPr>
          <p:nvPr/>
        </p:nvSpPr>
        <p:spPr bwMode="auto">
          <a:xfrm>
            <a:off x="4143372" y="2643182"/>
            <a:ext cx="1422400" cy="7703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i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Заемщик</a:t>
            </a:r>
          </a:p>
          <a:p>
            <a:pPr algn="ctr"/>
            <a:r>
              <a:rPr lang="ru-RU" sz="1400" b="1" i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b="1" i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SPV)</a:t>
            </a:r>
            <a:endParaRPr lang="ru-RU" sz="1400" b="1" i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36"/>
          <p:cNvSpPr>
            <a:spLocks noChangeArrowheads="1"/>
          </p:cNvSpPr>
          <p:nvPr/>
        </p:nvSpPr>
        <p:spPr bwMode="auto">
          <a:xfrm>
            <a:off x="3286116" y="1928802"/>
            <a:ext cx="1487488" cy="6667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r>
              <a:rPr lang="ru-RU" sz="1050" b="1" i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Инициатор 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050" i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050" i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вложение от 10% </a:t>
            </a:r>
            <a:endParaRPr lang="en-US" sz="1050" i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ru-RU" sz="1050" i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 общей суммы проекта</a:t>
            </a:r>
            <a:r>
              <a:rPr lang="en-US" sz="1050" i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1050" i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36"/>
          <p:cNvSpPr>
            <a:spLocks noChangeArrowheads="1"/>
          </p:cNvSpPr>
          <p:nvPr/>
        </p:nvSpPr>
        <p:spPr bwMode="auto">
          <a:xfrm>
            <a:off x="4857752" y="1928802"/>
            <a:ext cx="1487488" cy="6667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r>
              <a:rPr lang="ru-RU" sz="1050" b="1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Инвестор 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05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05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вложение до 30% </a:t>
            </a:r>
            <a:endParaRPr lang="en-US" sz="1050" i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ru-RU" sz="105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общей суммы проекта</a:t>
            </a:r>
            <a:r>
              <a:rPr lang="en-US" sz="105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1050" i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Штриховая стрелка вправо 10"/>
          <p:cNvSpPr/>
          <p:nvPr/>
        </p:nvSpPr>
        <p:spPr>
          <a:xfrm flipH="1">
            <a:off x="1265902" y="2714620"/>
            <a:ext cx="2734594" cy="139358"/>
          </a:xfrm>
          <a:prstGeom prst="stripedRightArrow">
            <a:avLst/>
          </a:prstGeom>
          <a:solidFill>
            <a:srgbClr val="418A1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36"/>
          <p:cNvSpPr>
            <a:spLocks noChangeArrowheads="1"/>
          </p:cNvSpPr>
          <p:nvPr/>
        </p:nvSpPr>
        <p:spPr bwMode="auto">
          <a:xfrm>
            <a:off x="257790" y="3070002"/>
            <a:ext cx="1388616" cy="4794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Управляющая компания</a:t>
            </a:r>
          </a:p>
        </p:txBody>
      </p:sp>
      <p:sp>
        <p:nvSpPr>
          <p:cNvPr id="13" name="Rectangle 36"/>
          <p:cNvSpPr>
            <a:spLocks noChangeArrowheads="1"/>
          </p:cNvSpPr>
          <p:nvPr/>
        </p:nvSpPr>
        <p:spPr bwMode="auto">
          <a:xfrm>
            <a:off x="257790" y="3646066"/>
            <a:ext cx="1368152" cy="72008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Технический Заказчик</a:t>
            </a:r>
            <a:endParaRPr lang="ru-RU" sz="13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36"/>
          <p:cNvSpPr>
            <a:spLocks noChangeArrowheads="1"/>
          </p:cNvSpPr>
          <p:nvPr/>
        </p:nvSpPr>
        <p:spPr bwMode="auto">
          <a:xfrm>
            <a:off x="257790" y="4435227"/>
            <a:ext cx="1368152" cy="50698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Страховая компания</a:t>
            </a:r>
          </a:p>
        </p:txBody>
      </p:sp>
      <p:sp>
        <p:nvSpPr>
          <p:cNvPr id="15" name="AutoShape 45"/>
          <p:cNvSpPr>
            <a:spLocks noChangeArrowheads="1"/>
          </p:cNvSpPr>
          <p:nvPr/>
        </p:nvSpPr>
        <p:spPr bwMode="auto">
          <a:xfrm>
            <a:off x="1643042" y="2928934"/>
            <a:ext cx="2286016" cy="214314"/>
          </a:xfrm>
          <a:prstGeom prst="roundRect">
            <a:avLst>
              <a:gd name="adj" fmla="val 16667"/>
            </a:avLst>
          </a:prstGeom>
          <a:noFill/>
          <a:ln w="25400">
            <a:noFill/>
            <a:prstDash val="dash"/>
            <a:round/>
            <a:headEnd/>
            <a:tailEnd/>
          </a:ln>
          <a:effectLst>
            <a:prstShdw prst="shdw17" dist="17961" dir="2700000">
              <a:srgbClr val="004324"/>
            </a:prstShdw>
          </a:effectLst>
        </p:spPr>
        <p:txBody>
          <a:bodyPr wrap="none" anchor="ctr"/>
          <a:lstStyle/>
          <a:p>
            <a:r>
              <a:rPr lang="ru-RU" sz="1100" b="1" dirty="0" smtClean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2 –заключение договора  управление</a:t>
            </a:r>
            <a:endParaRPr lang="ru-RU" sz="1100" b="1" dirty="0">
              <a:solidFill>
                <a:srgbClr val="50AA1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Двойная стрелка вверх/вниз 15"/>
          <p:cNvSpPr/>
          <p:nvPr/>
        </p:nvSpPr>
        <p:spPr>
          <a:xfrm>
            <a:off x="1049878" y="2493938"/>
            <a:ext cx="216024" cy="576064"/>
          </a:xfrm>
          <a:prstGeom prst="upDownArrow">
            <a:avLst/>
          </a:prstGeom>
          <a:solidFill>
            <a:srgbClr val="418A1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68213" y="415891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Штриховая стрелка вправо 17"/>
          <p:cNvSpPr/>
          <p:nvPr/>
        </p:nvSpPr>
        <p:spPr>
          <a:xfrm rot="20253676" flipH="1">
            <a:off x="1813185" y="3905966"/>
            <a:ext cx="2167833" cy="216574"/>
          </a:xfrm>
          <a:prstGeom prst="stripedRightArrow">
            <a:avLst/>
          </a:prstGeom>
          <a:solidFill>
            <a:srgbClr val="418A1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33"/>
          <p:cNvSpPr>
            <a:spLocks noChangeArrowheads="1"/>
          </p:cNvSpPr>
          <p:nvPr/>
        </p:nvSpPr>
        <p:spPr bwMode="auto">
          <a:xfrm>
            <a:off x="4929190" y="5429264"/>
            <a:ext cx="1466850" cy="10795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Кредитор</a:t>
            </a:r>
          </a:p>
          <a:p>
            <a:pPr algn="ctr">
              <a:spcBef>
                <a:spcPct val="0"/>
              </a:spcBef>
            </a:pPr>
            <a:r>
              <a:rPr lang="en-US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вложение до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70% </a:t>
            </a:r>
            <a:endParaRPr lang="en-US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общей суммы проекта</a:t>
            </a:r>
            <a:r>
              <a:rPr lang="en-US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Двойная стрелка вверх/вниз 19"/>
          <p:cNvSpPr/>
          <p:nvPr/>
        </p:nvSpPr>
        <p:spPr>
          <a:xfrm>
            <a:off x="5143504" y="3429000"/>
            <a:ext cx="288032" cy="1872208"/>
          </a:xfrm>
          <a:prstGeom prst="upDownArrow">
            <a:avLst/>
          </a:prstGeom>
          <a:solidFill>
            <a:srgbClr val="418A1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AutoShape 45"/>
          <p:cNvSpPr>
            <a:spLocks noChangeArrowheads="1"/>
          </p:cNvSpPr>
          <p:nvPr/>
        </p:nvSpPr>
        <p:spPr bwMode="auto">
          <a:xfrm rot="5400000">
            <a:off x="3024969" y="5093805"/>
            <a:ext cx="3168350" cy="360040"/>
          </a:xfrm>
          <a:prstGeom prst="roundRect">
            <a:avLst>
              <a:gd name="adj" fmla="val 16667"/>
            </a:avLst>
          </a:prstGeom>
          <a:noFill/>
          <a:ln w="25400">
            <a:noFill/>
            <a:prstDash val="dash"/>
            <a:round/>
            <a:headEnd/>
            <a:tailEnd/>
          </a:ln>
          <a:effectLst>
            <a:prstShdw prst="shdw17" dist="17961" dir="2700000">
              <a:srgbClr val="004324"/>
            </a:prstShdw>
          </a:effectLst>
        </p:spPr>
        <p:txBody>
          <a:bodyPr wrap="none" anchor="ctr"/>
          <a:lstStyle/>
          <a:p>
            <a:pPr marL="193675" indent="-193675" algn="ctr">
              <a:lnSpc>
                <a:spcPct val="95000"/>
              </a:lnSpc>
            </a:pPr>
            <a:endParaRPr lang="ru-RU" sz="1100" dirty="0">
              <a:solidFill>
                <a:srgbClr val="50AA1E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3675" indent="-193675" algn="ctr">
              <a:lnSpc>
                <a:spcPct val="95000"/>
              </a:lnSpc>
            </a:pPr>
            <a:r>
              <a:rPr lang="ru-RU" sz="1100" dirty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1200" dirty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200" dirty="0" smtClean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предоставления обеспечения по кредиту</a:t>
            </a:r>
            <a:endParaRPr lang="en-US" sz="1200" dirty="0" smtClean="0">
              <a:solidFill>
                <a:srgbClr val="50AA1E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3675" indent="-193675" algn="ctr">
              <a:lnSpc>
                <a:spcPct val="95000"/>
              </a:lnSpc>
            </a:pPr>
            <a:endParaRPr lang="ru-RU" sz="1200" dirty="0">
              <a:solidFill>
                <a:srgbClr val="50AA1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AutoShape 45"/>
          <p:cNvSpPr>
            <a:spLocks noChangeArrowheads="1"/>
          </p:cNvSpPr>
          <p:nvPr/>
        </p:nvSpPr>
        <p:spPr bwMode="auto">
          <a:xfrm rot="5400000">
            <a:off x="5226342" y="4150122"/>
            <a:ext cx="1800200" cy="504056"/>
          </a:xfrm>
          <a:prstGeom prst="roundRect">
            <a:avLst>
              <a:gd name="adj" fmla="val 16667"/>
            </a:avLst>
          </a:prstGeom>
          <a:noFill/>
          <a:ln w="25400">
            <a:noFill/>
            <a:prstDash val="dash"/>
            <a:round/>
            <a:headEnd/>
            <a:tailEnd/>
          </a:ln>
          <a:effectLst>
            <a:prstShdw prst="shdw17" dist="17961" dir="2700000">
              <a:srgbClr val="004324"/>
            </a:prstShdw>
          </a:effectLst>
        </p:spPr>
        <p:txBody>
          <a:bodyPr wrap="none" anchor="ctr"/>
          <a:lstStyle/>
          <a:p>
            <a:pPr marL="193675" indent="-193675">
              <a:lnSpc>
                <a:spcPct val="95000"/>
              </a:lnSpc>
            </a:pPr>
            <a:endParaRPr lang="ru-RU" sz="1100" dirty="0">
              <a:solidFill>
                <a:srgbClr val="50AA1E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3675" indent="-193675">
              <a:lnSpc>
                <a:spcPct val="95000"/>
              </a:lnSpc>
            </a:pPr>
            <a:r>
              <a:rPr lang="ru-RU" sz="1100" dirty="0" smtClean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1200" dirty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200" dirty="0" smtClean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получение кредита</a:t>
            </a:r>
            <a:endParaRPr lang="en-US" sz="1200" dirty="0" smtClean="0">
              <a:solidFill>
                <a:srgbClr val="50AA1E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3675" indent="-193675">
              <a:lnSpc>
                <a:spcPct val="95000"/>
              </a:lnSpc>
            </a:pPr>
            <a:endParaRPr lang="ru-RU" sz="1200" dirty="0">
              <a:solidFill>
                <a:srgbClr val="50AA1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38"/>
          <p:cNvSpPr>
            <a:spLocks noChangeArrowheads="1"/>
          </p:cNvSpPr>
          <p:nvPr/>
        </p:nvSpPr>
        <p:spPr bwMode="auto">
          <a:xfrm>
            <a:off x="1785918" y="5302250"/>
            <a:ext cx="1754882" cy="155575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Залог имущественных прав  на объекты (впоследствии готовые объекты), создаваемые в рамках инвестиционного </a:t>
            </a:r>
            <a:r>
              <a:rPr lang="ru-RU" sz="1200" i="0" dirty="0" smtClean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sz="1200" dirty="0">
              <a:solidFill>
                <a:srgbClr val="50AA1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 стрелкой 116"/>
          <p:cNvCxnSpPr>
            <a:cxnSpLocks noChangeShapeType="1"/>
          </p:cNvCxnSpPr>
          <p:nvPr/>
        </p:nvCxnSpPr>
        <p:spPr bwMode="auto">
          <a:xfrm>
            <a:off x="3500430" y="5500702"/>
            <a:ext cx="731196" cy="0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 type="none" w="med" len="lg"/>
            <a:tailEnd type="triangle" w="med" len="lg"/>
          </a:ln>
        </p:spPr>
      </p:cxnSp>
      <p:sp>
        <p:nvSpPr>
          <p:cNvPr id="25" name="Rectangle 27"/>
          <p:cNvSpPr>
            <a:spLocks noChangeArrowheads="1"/>
          </p:cNvSpPr>
          <p:nvPr/>
        </p:nvSpPr>
        <p:spPr bwMode="auto">
          <a:xfrm>
            <a:off x="6643702" y="1357298"/>
            <a:ext cx="1816683" cy="4830260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lnSpc>
                <a:spcPct val="95000"/>
              </a:lnSpc>
              <a:buClrTx/>
              <a:buSzTx/>
            </a:pPr>
            <a:endParaRPr lang="ru-RU" sz="1100" b="1" i="0" dirty="0" smtClean="0">
              <a:solidFill>
                <a:srgbClr val="50AA1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5000"/>
              </a:lnSpc>
              <a:buClrTx/>
              <a:buSzTx/>
            </a:pPr>
            <a:endParaRPr lang="ru-RU" sz="1100" b="1" dirty="0">
              <a:solidFill>
                <a:srgbClr val="50AA1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5000"/>
              </a:lnSpc>
              <a:buClrTx/>
              <a:buSzTx/>
            </a:pPr>
            <a:endParaRPr lang="ru-RU" sz="1100" b="1" i="0" dirty="0" smtClean="0">
              <a:solidFill>
                <a:srgbClr val="50AA1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5000"/>
              </a:lnSpc>
              <a:buClrTx/>
              <a:buSzTx/>
            </a:pPr>
            <a:endParaRPr lang="ru-RU" sz="1100" b="1" i="0" dirty="0" smtClean="0">
              <a:solidFill>
                <a:srgbClr val="50AA1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5000"/>
              </a:lnSpc>
              <a:buClrTx/>
              <a:buSzTx/>
            </a:pPr>
            <a:r>
              <a:rPr lang="ru-RU" sz="1100" b="1" i="0" dirty="0" smtClean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ДАЛЬНЕЙШИЕ  действия</a:t>
            </a:r>
          </a:p>
          <a:p>
            <a:pPr algn="just">
              <a:lnSpc>
                <a:spcPct val="95000"/>
              </a:lnSpc>
              <a:buClrTx/>
              <a:buSzTx/>
            </a:pPr>
            <a:endParaRPr lang="ru-RU" sz="1100" b="1" i="0" dirty="0" smtClean="0">
              <a:solidFill>
                <a:srgbClr val="50AA1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5000"/>
              </a:lnSpc>
              <a:buClrTx/>
              <a:buSzTx/>
            </a:pPr>
            <a:r>
              <a:rPr lang="ru-RU" sz="1100" b="1" i="0" dirty="0" smtClean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100" i="0" dirty="0" smtClean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i="0" dirty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100" i="0" dirty="0" smtClean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перечисление средств за выполненные работы  Техзакзчику</a:t>
            </a:r>
          </a:p>
          <a:p>
            <a:pPr algn="just">
              <a:lnSpc>
                <a:spcPct val="95000"/>
              </a:lnSpc>
            </a:pPr>
            <a:r>
              <a:rPr lang="ru-RU" sz="1100" b="1" i="0" dirty="0" smtClean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100" i="0" dirty="0" smtClean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i="0" dirty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100" dirty="0" smtClean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сдача объектов в аренду Инициатору и получение арендной платы (Источником арендной платы будет являться выручка от эксплуатации построенных в рамках проекта объектов, эффективность использования которых отражается в финансовом плане проекта)</a:t>
            </a:r>
          </a:p>
          <a:p>
            <a:pPr marL="193675" indent="-193675" algn="just">
              <a:lnSpc>
                <a:spcPct val="95000"/>
              </a:lnSpc>
            </a:pPr>
            <a:r>
              <a:rPr lang="ru-RU" sz="1100" b="1" dirty="0" smtClean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7а</a:t>
            </a:r>
            <a:r>
              <a:rPr lang="ru-RU" sz="1100" dirty="0" smtClean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 – эксплуатация объектов Инициатором</a:t>
            </a:r>
          </a:p>
          <a:p>
            <a:pPr marL="193675" indent="-193675" algn="just">
              <a:lnSpc>
                <a:spcPct val="95000"/>
              </a:lnSpc>
              <a:buClrTx/>
              <a:buSzTx/>
            </a:pPr>
            <a:r>
              <a:rPr lang="ru-RU" sz="1100" b="1" i="0" dirty="0" smtClean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100" i="0" dirty="0" smtClean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i="0" dirty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– погашение кредита</a:t>
            </a:r>
          </a:p>
          <a:p>
            <a:pPr marL="193675" indent="-193675" algn="just">
              <a:lnSpc>
                <a:spcPct val="95000"/>
              </a:lnSpc>
              <a:buClrTx/>
              <a:buSzTx/>
            </a:pPr>
            <a:r>
              <a:rPr lang="ru-RU" sz="1100" b="1" i="0" dirty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100" i="0" dirty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 – выплаты для Инвестора (происходят только после </a:t>
            </a:r>
            <a:endParaRPr lang="ru-RU" sz="1100" i="0" dirty="0" smtClean="0">
              <a:solidFill>
                <a:srgbClr val="50AA1E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3675" indent="-193675" algn="just">
              <a:lnSpc>
                <a:spcPct val="95000"/>
              </a:lnSpc>
              <a:buClrTx/>
              <a:buSzTx/>
            </a:pPr>
            <a:r>
              <a:rPr lang="ru-RU" sz="1100" i="0" dirty="0" smtClean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полного </a:t>
            </a:r>
            <a:r>
              <a:rPr lang="ru-RU" sz="1100" i="0" dirty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погашения кредита</a:t>
            </a:r>
            <a:r>
              <a:rPr lang="ru-RU" sz="1100" i="0" dirty="0" smtClean="0">
                <a:solidFill>
                  <a:srgbClr val="50AA1E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93675" indent="-193675" algn="just">
              <a:lnSpc>
                <a:spcPct val="95000"/>
              </a:lnSpc>
              <a:buClrTx/>
              <a:buSzTx/>
            </a:pPr>
            <a:endParaRPr lang="ru-RU" sz="1100" dirty="0">
              <a:solidFill>
                <a:srgbClr val="50AA1E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3675" indent="-193675" algn="just">
              <a:lnSpc>
                <a:spcPct val="95000"/>
              </a:lnSpc>
              <a:buClrTx/>
              <a:buSzTx/>
            </a:pPr>
            <a:endParaRPr lang="ru-RU" sz="1100" i="0" dirty="0" smtClean="0">
              <a:solidFill>
                <a:srgbClr val="50AA1E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3675" indent="-193675" algn="just">
              <a:lnSpc>
                <a:spcPct val="95000"/>
              </a:lnSpc>
              <a:buClrTx/>
              <a:buSzTx/>
            </a:pPr>
            <a:endParaRPr lang="ru-RU" sz="1100" dirty="0">
              <a:solidFill>
                <a:srgbClr val="50AA1E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3675" indent="-193675" algn="just">
              <a:lnSpc>
                <a:spcPct val="95000"/>
              </a:lnSpc>
              <a:buClrTx/>
              <a:buSzTx/>
            </a:pPr>
            <a:endParaRPr lang="ru-RU" sz="1100" i="0" dirty="0" smtClean="0">
              <a:solidFill>
                <a:srgbClr val="50AA1E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3675" indent="-193675" algn="just">
              <a:lnSpc>
                <a:spcPct val="95000"/>
              </a:lnSpc>
              <a:buClrTx/>
              <a:buSzTx/>
            </a:pPr>
            <a:endParaRPr lang="ru-RU" sz="1100" dirty="0">
              <a:solidFill>
                <a:srgbClr val="50AA1E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3675" indent="-193675" algn="just">
              <a:lnSpc>
                <a:spcPct val="95000"/>
              </a:lnSpc>
              <a:buClrTx/>
              <a:buSzTx/>
            </a:pPr>
            <a:endParaRPr lang="ru-RU" sz="1100" i="0" dirty="0" smtClean="0">
              <a:solidFill>
                <a:srgbClr val="50AA1E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3675" indent="-193675" algn="just">
              <a:lnSpc>
                <a:spcPct val="95000"/>
              </a:lnSpc>
              <a:buClrTx/>
              <a:buSzTx/>
            </a:pPr>
            <a:endParaRPr lang="ru-RU" sz="1100" dirty="0">
              <a:solidFill>
                <a:srgbClr val="50AA1E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3675" indent="-193675" algn="just">
              <a:lnSpc>
                <a:spcPct val="95000"/>
              </a:lnSpc>
              <a:buClrTx/>
              <a:buSzTx/>
            </a:pPr>
            <a:endParaRPr lang="ru-RU" sz="1100" i="0" dirty="0">
              <a:solidFill>
                <a:srgbClr val="50AA1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Штриховая стрелка вправо 25"/>
          <p:cNvSpPr/>
          <p:nvPr/>
        </p:nvSpPr>
        <p:spPr>
          <a:xfrm rot="10800000" flipH="1">
            <a:off x="5715008" y="2857496"/>
            <a:ext cx="792088" cy="216024"/>
          </a:xfrm>
          <a:prstGeom prst="stripedRightArrow">
            <a:avLst/>
          </a:prstGeom>
          <a:solidFill>
            <a:srgbClr val="418A1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YCgDo1hxkOuCtGa_AgtQ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YCgDo1hxkOuCtGa_AgtQg"/>
</p:tagLst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3431</TotalTime>
  <Words>858</Words>
  <Application>Microsoft Office PowerPoint</Application>
  <PresentationFormat>Экран (4:3)</PresentationFormat>
  <Paragraphs>220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1_Тема Office</vt:lpstr>
      <vt:lpstr>2_Тема Office</vt:lpstr>
      <vt:lpstr>Порядок подачи и рассмотрения заявки инвестиционного проекта</vt:lpstr>
      <vt:lpstr>          Содержание</vt:lpstr>
      <vt:lpstr>«Схема реализации инвестиционных проектов с гос. поддержкой / гос. участием»  в рамках  «Ежегодной общественной премии «Регионы – устойчивое развитие»</vt:lpstr>
      <vt:lpstr>              Процедура рассмотрения инвестиционных проектов в рамках  Конкурса </vt:lpstr>
      <vt:lpstr>Какие проекты могут быть заявлены на Конкурс</vt:lpstr>
      <vt:lpstr>    Категории инвестиционных проектов </vt:lpstr>
      <vt:lpstr>Презентация PowerPoint</vt:lpstr>
      <vt:lpstr>Презентация PowerPoint</vt:lpstr>
      <vt:lpstr>  Схема финансирования инвестиционного проекта </vt:lpstr>
      <vt:lpstr>Презентация PowerPoint</vt:lpstr>
      <vt:lpstr>Презентация PowerPoint</vt:lpstr>
      <vt:lpstr>Спасибо за внимание!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Механизмы реализации инвестиционных проектов с господержкой / госучастием в рамках исполнения</dc:title>
  <dc:creator>belichenko</dc:creator>
  <cp:lastModifiedBy>Юрий Кваша</cp:lastModifiedBy>
  <cp:revision>353</cp:revision>
  <cp:lastPrinted>2015-03-03T10:46:27Z</cp:lastPrinted>
  <dcterms:created xsi:type="dcterms:W3CDTF">2014-11-17T08:55:10Z</dcterms:created>
  <dcterms:modified xsi:type="dcterms:W3CDTF">2015-10-19T07:12:10Z</dcterms:modified>
</cp:coreProperties>
</file>