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31" r:id="rId3"/>
    <p:sldId id="322" r:id="rId4"/>
    <p:sldId id="332" r:id="rId5"/>
    <p:sldId id="333" r:id="rId6"/>
    <p:sldId id="334" r:id="rId7"/>
  </p:sldIdLst>
  <p:sldSz cx="9906000" cy="6858000" type="A4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evyatkin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F497D"/>
    <a:srgbClr val="336600"/>
    <a:srgbClr val="003300"/>
    <a:srgbClr val="006600"/>
    <a:srgbClr val="4F81BD"/>
    <a:srgbClr val="800000"/>
    <a:srgbClr val="C0504D"/>
    <a:srgbClr val="4A452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87" autoAdjust="0"/>
    <p:restoredTop sz="98340" autoAdjust="0"/>
  </p:normalViewPr>
  <p:slideViewPr>
    <p:cSldViewPr>
      <p:cViewPr>
        <p:scale>
          <a:sx n="100" d="100"/>
          <a:sy n="100" d="100"/>
        </p:scale>
        <p:origin x="-252" y="-78"/>
      </p:cViewPr>
      <p:guideLst>
        <p:guide orient="horz" pos="1680"/>
        <p:guide pos="26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220" y="-114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813" cy="496967"/>
          </a:xfrm>
          <a:prstGeom prst="rect">
            <a:avLst/>
          </a:prstGeom>
        </p:spPr>
        <p:txBody>
          <a:bodyPr vert="horz" lIns="91531" tIns="45766" rIns="91531" bIns="45766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276" y="0"/>
            <a:ext cx="2944813" cy="496967"/>
          </a:xfrm>
          <a:prstGeom prst="rect">
            <a:avLst/>
          </a:prstGeom>
        </p:spPr>
        <p:txBody>
          <a:bodyPr vert="horz" lIns="91531" tIns="45766" rIns="91531" bIns="45766" rtlCol="0"/>
          <a:lstStyle>
            <a:lvl1pPr algn="r">
              <a:defRPr sz="1200"/>
            </a:lvl1pPr>
          </a:lstStyle>
          <a:p>
            <a:pPr>
              <a:defRPr/>
            </a:pPr>
            <a:fld id="{63468FBC-048D-4120-8A5B-58512ADEEB3F}" type="datetimeFigureOut">
              <a:rPr lang="ru-RU"/>
              <a:pPr>
                <a:defRPr/>
              </a:pPr>
              <a:t>14.10.2015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9671"/>
            <a:ext cx="2944813" cy="496966"/>
          </a:xfrm>
          <a:prstGeom prst="rect">
            <a:avLst/>
          </a:prstGeom>
        </p:spPr>
        <p:txBody>
          <a:bodyPr vert="horz" lIns="91531" tIns="45766" rIns="91531" bIns="4576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276" y="9429671"/>
            <a:ext cx="2944813" cy="496966"/>
          </a:xfrm>
          <a:prstGeom prst="rect">
            <a:avLst/>
          </a:prstGeom>
        </p:spPr>
        <p:txBody>
          <a:bodyPr vert="horz" lIns="91531" tIns="45766" rIns="91531" bIns="45766" rtlCol="0" anchor="b"/>
          <a:lstStyle>
            <a:lvl1pPr algn="r">
              <a:defRPr sz="1200"/>
            </a:lvl1pPr>
          </a:lstStyle>
          <a:p>
            <a:pPr>
              <a:defRPr/>
            </a:pPr>
            <a:fld id="{919228B1-FBE7-46C0-AEFE-8AD68A07AE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51976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defTabSz="914415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6" y="0"/>
            <a:ext cx="2944813" cy="49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r" defTabSz="914415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2950"/>
            <a:ext cx="5376863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7218"/>
            <a:ext cx="5438775" cy="446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082"/>
            <a:ext cx="2944813" cy="49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defTabSz="914415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6" y="9428082"/>
            <a:ext cx="2944813" cy="49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r" defTabSz="914415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A42A3B9-63E8-4FE9-8300-7A8F50DC53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81905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4400"/>
            <a:fld id="{29E12D1C-8142-4775-B544-1529D1A591A4}" type="slidenum">
              <a:rPr lang="en-US" smtClean="0"/>
              <a:pPr defTabSz="914400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4400"/>
            <a:fld id="{40071FC7-A6B1-4A1C-BD00-0509EBCE3FDC}" type="slidenum">
              <a:rPr lang="en-US" smtClean="0"/>
              <a:pPr defTabSz="914400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4400"/>
            <a:fld id="{06A494A3-27D8-4308-AD96-756229661355}" type="slidenum">
              <a:rPr lang="en-US" smtClean="0"/>
              <a:pPr defTabSz="914400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4400"/>
            <a:fld id="{A049C2EC-C11C-4A52-BBFB-E5AD0EC36B22}" type="slidenum">
              <a:rPr lang="en-US" smtClean="0"/>
              <a:pPr defTabSz="914400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9940" name="Slide Number Placeholder 3"/>
          <p:cNvSpPr txBox="1">
            <a:spLocks noGrp="1"/>
          </p:cNvSpPr>
          <p:nvPr/>
        </p:nvSpPr>
        <p:spPr bwMode="auto">
          <a:xfrm>
            <a:off x="3851278" y="9428084"/>
            <a:ext cx="2944813" cy="49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4" rIns="91427" bIns="45714" anchor="b"/>
          <a:lstStyle/>
          <a:p>
            <a:pPr algn="r"/>
            <a:fld id="{B098272A-6F23-4245-8124-1733E1EE21AE}" type="slidenum">
              <a:rPr lang="en-US" sz="1200"/>
              <a:pPr algn="r"/>
              <a:t>6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253C5-A06B-49E6-8F15-43C3C557D5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432050" y="92075"/>
            <a:ext cx="7313613" cy="3127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1BB66-DA13-4CDF-B1C5-F5F9641541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432050" y="92075"/>
            <a:ext cx="7313613" cy="3127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56959-F9D8-4415-8AEB-487B42F252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432050" y="92075"/>
            <a:ext cx="7313613" cy="3127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30C87-AB21-4347-B4AE-1980FB840B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432050" y="92075"/>
            <a:ext cx="7313613" cy="3127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55C83-5351-474B-86B3-95607921CD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432050" y="92075"/>
            <a:ext cx="7313613" cy="3127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01C58-505E-48AF-8C20-EF0D13B092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437200" y="357188"/>
            <a:ext cx="7286643" cy="285750"/>
          </a:xfrm>
          <a:prstGeom prst="rect">
            <a:avLst/>
          </a:prstGeom>
        </p:spPr>
        <p:txBody>
          <a:bodyPr anchor="ctr"/>
          <a:lstStyle>
            <a:lvl1pPr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6F9C9-1C47-410D-B415-C47AF3D59D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3" y="1600200"/>
            <a:ext cx="23177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A6B47-4C5C-4358-8745-75F4DCFB87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14ADA-0AF5-47E7-8F52-55854ACC6D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437200" y="357188"/>
            <a:ext cx="7302146" cy="285750"/>
          </a:xfrm>
          <a:prstGeom prst="rect">
            <a:avLst/>
          </a:prstGeom>
        </p:spPr>
        <p:txBody>
          <a:bodyPr anchor="ctr"/>
          <a:lstStyle>
            <a:lvl1pPr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D495B-7BC1-4DB3-B38F-CC74FAD1B6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437200" y="357188"/>
            <a:ext cx="7302146" cy="285750"/>
          </a:xfrm>
          <a:prstGeom prst="rect">
            <a:avLst/>
          </a:prstGeom>
        </p:spPr>
        <p:txBody>
          <a:bodyPr anchor="ctr"/>
          <a:lstStyle>
            <a:lvl1pPr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E7A42-3F9C-48E0-B1DC-2D6C39FA96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able N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B7D87-C396-488E-B9D8-4E694B0143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437200" y="2584800"/>
            <a:ext cx="7215187" cy="714375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+mj-lt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437200" y="3500438"/>
            <a:ext cx="7215187" cy="714375"/>
          </a:xfrm>
          <a:prstGeom prst="rect">
            <a:avLst/>
          </a:prstGeom>
        </p:spPr>
        <p:txBody>
          <a:bodyPr/>
          <a:lstStyle>
            <a:lvl1pPr>
              <a:defRPr sz="16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437200" y="357188"/>
            <a:ext cx="7286643" cy="285750"/>
          </a:xfrm>
          <a:prstGeom prst="rect">
            <a:avLst/>
          </a:prstGeom>
        </p:spPr>
        <p:txBody>
          <a:bodyPr anchor="ctr"/>
          <a:lstStyle>
            <a:lvl1pPr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9E124-F478-4D3C-8D4F-1032784E13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437200" y="2584800"/>
            <a:ext cx="7215187" cy="714375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+mj-lt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437200" y="3500438"/>
            <a:ext cx="7215187" cy="714375"/>
          </a:xfrm>
          <a:prstGeom prst="rect">
            <a:avLst/>
          </a:prstGeom>
        </p:spPr>
        <p:txBody>
          <a:bodyPr/>
          <a:lstStyle>
            <a:lvl1pPr>
              <a:defRPr sz="16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437200" y="357188"/>
            <a:ext cx="7286643" cy="285750"/>
          </a:xfrm>
          <a:prstGeom prst="rect">
            <a:avLst/>
          </a:prstGeom>
        </p:spPr>
        <p:txBody>
          <a:bodyPr anchor="ctr"/>
          <a:lstStyle>
            <a:lvl1pPr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859D1-9A89-4D90-B667-5FBB786E5F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437200" y="2584800"/>
            <a:ext cx="7215187" cy="714375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+mj-lt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437200" y="3500438"/>
            <a:ext cx="7215187" cy="714375"/>
          </a:xfrm>
          <a:prstGeom prst="rect">
            <a:avLst/>
          </a:prstGeom>
        </p:spPr>
        <p:txBody>
          <a:bodyPr/>
          <a:lstStyle>
            <a:lvl1pPr>
              <a:defRPr sz="1600" b="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437200" y="357188"/>
            <a:ext cx="7286643" cy="285750"/>
          </a:xfrm>
          <a:prstGeom prst="rect">
            <a:avLst/>
          </a:prstGeom>
        </p:spPr>
        <p:txBody>
          <a:bodyPr anchor="ctr"/>
          <a:lstStyle>
            <a:lvl1pPr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C143B-977D-403B-9C41-3E27232504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432050" y="92075"/>
            <a:ext cx="7313613" cy="3127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49F7D-27AD-4A84-926A-3BC3FFD44D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63" y="1600200"/>
            <a:ext cx="108267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277938" y="1600200"/>
            <a:ext cx="108267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432050" y="92075"/>
            <a:ext cx="7313613" cy="3127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E2795-4C96-44FE-A36F-76D659E726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5225" y="631825"/>
            <a:ext cx="727075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34500" y="6543675"/>
            <a:ext cx="42545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B09BE3E-8780-4290-959A-2D422B859C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3"/>
          <p:cNvSpPr>
            <a:spLocks noChangeArrowheads="1"/>
          </p:cNvSpPr>
          <p:nvPr>
            <p:custDataLst>
              <p:tags r:id="rId19"/>
            </p:custDataLst>
          </p:nvPr>
        </p:nvSpPr>
        <p:spPr bwMode="gray">
          <a:xfrm>
            <a:off x="2416175" y="357188"/>
            <a:ext cx="7359650" cy="285750"/>
          </a:xfrm>
          <a:prstGeom prst="rect">
            <a:avLst/>
          </a:prstGeom>
          <a:solidFill>
            <a:srgbClr val="1F497D"/>
          </a:solidFill>
          <a:ln w="127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54000" tIns="54000" rIns="54000" bIns="54000" anchor="ctr" anchorCtr="1"/>
          <a:lstStyle/>
          <a:p>
            <a:pPr>
              <a:defRPr/>
            </a:pP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427288" y="173038"/>
            <a:ext cx="7348537" cy="184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600" dirty="0">
                <a:solidFill>
                  <a:schemeClr val="accent3">
                    <a:lumMod val="50000"/>
                  </a:schemeClr>
                </a:solidFill>
              </a:rPr>
              <a:t>С</a:t>
            </a:r>
            <a:r>
              <a:rPr lang="en-US" sz="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600" dirty="0">
                <a:solidFill>
                  <a:schemeClr val="accent3">
                    <a:lumMod val="50000"/>
                  </a:schemeClr>
                </a:solidFill>
              </a:rPr>
              <a:t>Т</a:t>
            </a:r>
            <a:r>
              <a:rPr lang="en-US" sz="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600" dirty="0">
                <a:solidFill>
                  <a:schemeClr val="accent3">
                    <a:lumMod val="50000"/>
                  </a:schemeClr>
                </a:solidFill>
              </a:rPr>
              <a:t>Р</a:t>
            </a:r>
            <a:r>
              <a:rPr lang="en-US" sz="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600" dirty="0">
                <a:solidFill>
                  <a:schemeClr val="accent3">
                    <a:lumMod val="50000"/>
                  </a:schemeClr>
                </a:solidFill>
              </a:rPr>
              <a:t>О</a:t>
            </a:r>
            <a:r>
              <a:rPr lang="en-US" sz="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600" dirty="0">
                <a:solidFill>
                  <a:schemeClr val="accent3">
                    <a:lumMod val="50000"/>
                  </a:schemeClr>
                </a:solidFill>
              </a:rPr>
              <a:t>Г</a:t>
            </a:r>
            <a:r>
              <a:rPr lang="en-US" sz="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600" dirty="0">
                <a:solidFill>
                  <a:schemeClr val="accent3">
                    <a:lumMod val="50000"/>
                  </a:schemeClr>
                </a:solidFill>
              </a:rPr>
              <a:t>О </a:t>
            </a:r>
            <a:r>
              <a:rPr lang="en-US" sz="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600" dirty="0">
                <a:solidFill>
                  <a:schemeClr val="accent3">
                    <a:lumMod val="50000"/>
                  </a:schemeClr>
                </a:solidFill>
              </a:rPr>
              <a:t>К</a:t>
            </a:r>
            <a:r>
              <a:rPr lang="en-US" sz="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600" dirty="0">
                <a:solidFill>
                  <a:schemeClr val="accent3">
                    <a:lumMod val="50000"/>
                  </a:schemeClr>
                </a:solidFill>
              </a:rPr>
              <a:t>О</a:t>
            </a:r>
            <a:r>
              <a:rPr lang="en-US" sz="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600" dirty="0">
                <a:solidFill>
                  <a:schemeClr val="accent3">
                    <a:lumMod val="50000"/>
                  </a:schemeClr>
                </a:solidFill>
              </a:rPr>
              <a:t>Н</a:t>
            </a:r>
            <a:r>
              <a:rPr lang="en-US" sz="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600" dirty="0">
                <a:solidFill>
                  <a:schemeClr val="accent3">
                    <a:lumMod val="50000"/>
                  </a:schemeClr>
                </a:solidFill>
              </a:rPr>
              <a:t>Ф</a:t>
            </a:r>
            <a:r>
              <a:rPr lang="en-US" sz="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600" dirty="0">
                <a:solidFill>
                  <a:schemeClr val="accent3">
                    <a:lumMod val="50000"/>
                  </a:schemeClr>
                </a:solidFill>
              </a:rPr>
              <a:t>И</a:t>
            </a:r>
            <a:r>
              <a:rPr lang="en-US" sz="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600" dirty="0">
                <a:solidFill>
                  <a:schemeClr val="accent3">
                    <a:lumMod val="50000"/>
                  </a:schemeClr>
                </a:solidFill>
              </a:rPr>
              <a:t>Д</a:t>
            </a:r>
            <a:r>
              <a:rPr lang="en-US" sz="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600" dirty="0">
                <a:solidFill>
                  <a:schemeClr val="accent3">
                    <a:lumMod val="50000"/>
                  </a:schemeClr>
                </a:solidFill>
              </a:rPr>
              <a:t>Е</a:t>
            </a:r>
            <a:r>
              <a:rPr lang="en-US" sz="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600" dirty="0">
                <a:solidFill>
                  <a:schemeClr val="accent3">
                    <a:lumMod val="50000"/>
                  </a:schemeClr>
                </a:solidFill>
              </a:rPr>
              <a:t>Н</a:t>
            </a:r>
            <a:r>
              <a:rPr lang="en-US" sz="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600" dirty="0">
                <a:solidFill>
                  <a:schemeClr val="accent3">
                    <a:lumMod val="50000"/>
                  </a:schemeClr>
                </a:solidFill>
              </a:rPr>
              <a:t>Ц</a:t>
            </a:r>
            <a:r>
              <a:rPr lang="en-US" sz="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600" dirty="0">
                <a:solidFill>
                  <a:schemeClr val="accent3">
                    <a:lumMod val="50000"/>
                  </a:schemeClr>
                </a:solidFill>
              </a:rPr>
              <a:t>И</a:t>
            </a:r>
            <a:r>
              <a:rPr lang="en-US" sz="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600" dirty="0">
                <a:solidFill>
                  <a:schemeClr val="accent3">
                    <a:lumMod val="50000"/>
                  </a:schemeClr>
                </a:solidFill>
              </a:rPr>
              <a:t>А</a:t>
            </a:r>
            <a:r>
              <a:rPr lang="en-US" sz="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600" dirty="0">
                <a:solidFill>
                  <a:schemeClr val="accent3">
                    <a:lumMod val="50000"/>
                  </a:schemeClr>
                </a:solidFill>
              </a:rPr>
              <a:t>Л</a:t>
            </a:r>
            <a:r>
              <a:rPr lang="en-US" sz="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600" dirty="0">
                <a:solidFill>
                  <a:schemeClr val="accent3">
                    <a:lumMod val="50000"/>
                  </a:schemeClr>
                </a:solidFill>
              </a:rPr>
              <a:t>Ь</a:t>
            </a:r>
            <a:r>
              <a:rPr lang="en-US" sz="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600" dirty="0">
                <a:solidFill>
                  <a:schemeClr val="accent3">
                    <a:lumMod val="50000"/>
                  </a:schemeClr>
                </a:solidFill>
              </a:rPr>
              <a:t>Н</a:t>
            </a:r>
            <a:r>
              <a:rPr lang="en-US" sz="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600" dirty="0">
                <a:solidFill>
                  <a:schemeClr val="accent3">
                    <a:lumMod val="50000"/>
                  </a:schemeClr>
                </a:solidFill>
              </a:rPr>
              <a:t>О</a:t>
            </a:r>
          </a:p>
        </p:txBody>
      </p:sp>
      <p:pic>
        <p:nvPicPr>
          <p:cNvPr id="2" name="Picture 3" descr="VTB_Logo_4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228600" y="6477000"/>
            <a:ext cx="6858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58" r:id="rId15"/>
    <p:sldLayoutId id="2147483657" r:id="rId16"/>
    <p:sldLayoutId id="2147483656" r:id="rId17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588" indent="-1588" algn="l" rtl="0" eaLnBrk="0" fontAlgn="base" hangingPunct="0">
        <a:spcBef>
          <a:spcPct val="20000"/>
        </a:spcBef>
        <a:spcAft>
          <a:spcPct val="0"/>
        </a:spcAft>
        <a:defRPr sz="1100" b="1">
          <a:solidFill>
            <a:schemeClr val="tx1"/>
          </a:solidFill>
          <a:latin typeface="+mn-lt"/>
          <a:ea typeface="+mn-ea"/>
          <a:cs typeface="+mn-cs"/>
        </a:defRPr>
      </a:lvl1pPr>
      <a:lvl2pPr marL="1000125" indent="-285750" algn="l" rtl="0" eaLnBrk="0" fontAlgn="base" hangingPunct="0">
        <a:spcBef>
          <a:spcPct val="20000"/>
        </a:spcBef>
        <a:spcAft>
          <a:spcPct val="0"/>
        </a:spcAft>
        <a:buChar char="–"/>
        <a:defRPr sz="1100" b="1">
          <a:solidFill>
            <a:schemeClr val="tx1"/>
          </a:solidFill>
          <a:latin typeface="+mn-lt"/>
          <a:cs typeface="+mn-cs"/>
        </a:defRPr>
      </a:lvl2pPr>
      <a:lvl3pPr marL="1408113" indent="-228600" algn="l" rtl="0" eaLnBrk="0" fontAlgn="base" hangingPunct="0">
        <a:spcBef>
          <a:spcPct val="20000"/>
        </a:spcBef>
        <a:spcAft>
          <a:spcPct val="0"/>
        </a:spcAft>
        <a:buChar char="•"/>
        <a:defRPr sz="1100" b="1">
          <a:solidFill>
            <a:schemeClr val="tx1"/>
          </a:solidFill>
          <a:latin typeface="+mn-lt"/>
          <a:cs typeface="+mn-cs"/>
        </a:defRPr>
      </a:lvl3pPr>
      <a:lvl4pPr marL="1816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100" b="1">
          <a:solidFill>
            <a:schemeClr val="tx1"/>
          </a:solidFill>
          <a:latin typeface="+mn-lt"/>
          <a:cs typeface="+mn-cs"/>
        </a:defRPr>
      </a:lvl4pPr>
      <a:lvl5pPr marL="2224088" indent="-228600" algn="l" rtl="0" eaLnBrk="0" fontAlgn="base" hangingPunct="0">
        <a:spcBef>
          <a:spcPct val="20000"/>
        </a:spcBef>
        <a:spcAft>
          <a:spcPct val="0"/>
        </a:spcAft>
        <a:buChar char="»"/>
        <a:defRPr sz="1100" b="1">
          <a:solidFill>
            <a:schemeClr val="tx1"/>
          </a:solidFill>
          <a:latin typeface="+mn-lt"/>
          <a:cs typeface="+mn-cs"/>
        </a:defRPr>
      </a:lvl5pPr>
      <a:lvl6pPr marL="2681288" indent="-228600" algn="l" rtl="0" eaLnBrk="1" fontAlgn="base" hangingPunct="1">
        <a:spcBef>
          <a:spcPct val="20000"/>
        </a:spcBef>
        <a:spcAft>
          <a:spcPct val="0"/>
        </a:spcAft>
        <a:defRPr sz="1100" b="1">
          <a:solidFill>
            <a:schemeClr val="tx1"/>
          </a:solidFill>
          <a:latin typeface="+mn-lt"/>
          <a:cs typeface="+mn-cs"/>
        </a:defRPr>
      </a:lvl6pPr>
      <a:lvl7pPr marL="3138488" indent="-228600" algn="l" rtl="0" eaLnBrk="1" fontAlgn="base" hangingPunct="1">
        <a:spcBef>
          <a:spcPct val="20000"/>
        </a:spcBef>
        <a:spcAft>
          <a:spcPct val="0"/>
        </a:spcAft>
        <a:defRPr sz="1100" b="1">
          <a:solidFill>
            <a:schemeClr val="tx1"/>
          </a:solidFill>
          <a:latin typeface="+mn-lt"/>
          <a:cs typeface="+mn-cs"/>
        </a:defRPr>
      </a:lvl7pPr>
      <a:lvl8pPr marL="3595688" indent="-228600" algn="l" rtl="0" eaLnBrk="1" fontAlgn="base" hangingPunct="1">
        <a:spcBef>
          <a:spcPct val="20000"/>
        </a:spcBef>
        <a:spcAft>
          <a:spcPct val="0"/>
        </a:spcAft>
        <a:defRPr sz="1100" b="1">
          <a:solidFill>
            <a:schemeClr val="tx1"/>
          </a:solidFill>
          <a:latin typeface="+mn-lt"/>
          <a:cs typeface="+mn-cs"/>
        </a:defRPr>
      </a:lvl8pPr>
      <a:lvl9pPr marL="4052888" indent="-228600" algn="l" rtl="0" eaLnBrk="1" fontAlgn="base" hangingPunct="1">
        <a:spcBef>
          <a:spcPct val="20000"/>
        </a:spcBef>
        <a:spcAft>
          <a:spcPct val="0"/>
        </a:spcAft>
        <a:defRPr sz="11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hyperlink" Target="mailto:ssblinov@vtb.ru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4294967295"/>
          </p:nvPr>
        </p:nvSpPr>
        <p:spPr>
          <a:xfrm>
            <a:off x="595282" y="3214686"/>
            <a:ext cx="8429684" cy="2700337"/>
          </a:xfrm>
          <a:prstGeom prst="rect">
            <a:avLst/>
          </a:prstGeom>
          <a:ln w="25400" cap="flat" algn="ctr"/>
        </p:spPr>
        <p:txBody>
          <a:bodyPr/>
          <a:lstStyle/>
          <a:p>
            <a:pPr marL="0" indent="0" eaLnBrk="1" hangingPunct="1">
              <a:defRPr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Инвестиционное кредитование и проектное финансирование в Банк ВТБ (ПАО)</a:t>
            </a:r>
          </a:p>
          <a:p>
            <a:pPr marL="0" indent="0" eaLnBrk="1" hangingPunct="1">
              <a:defRPr/>
            </a:pPr>
            <a:endParaRPr lang="ru-RU" sz="2400" dirty="0" smtClean="0">
              <a:solidFill>
                <a:srgbClr val="002060"/>
              </a:solidFill>
              <a:latin typeface="+mj-lt"/>
            </a:endParaRPr>
          </a:p>
          <a:p>
            <a:pPr marL="0" indent="0" eaLnBrk="1" hangingPunct="1"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рамках Конкурса «Регионы – устойчивое развитие»</a:t>
            </a:r>
          </a:p>
          <a:p>
            <a:pPr marL="0" indent="0" eaLnBrk="1" hangingPunct="1">
              <a:defRPr/>
            </a:pPr>
            <a:endParaRPr lang="en-US" sz="2800" dirty="0" smtClean="0">
              <a:solidFill>
                <a:srgbClr val="1F497D"/>
              </a:solidFill>
              <a:latin typeface="+mj-lt"/>
            </a:endParaRPr>
          </a:p>
        </p:txBody>
      </p:sp>
      <p:sp>
        <p:nvSpPr>
          <p:cNvPr id="21506" name="Text Placeholder 10"/>
          <p:cNvSpPr>
            <a:spLocks noGrp="1"/>
          </p:cNvSpPr>
          <p:nvPr>
            <p:ph type="body" sz="quarter" idx="4294967295"/>
          </p:nvPr>
        </p:nvSpPr>
        <p:spPr bwMode="auto">
          <a:xfrm>
            <a:off x="2452670" y="4572008"/>
            <a:ext cx="6407150" cy="9826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 eaLnBrk="1" hangingPunct="1"/>
            <a:endParaRPr lang="ru-RU" sz="16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/>
            <a:endParaRPr lang="ru-RU" sz="1600" b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/>
            <a:endParaRPr lang="en-US" sz="1600" b="0" dirty="0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38400" y="304800"/>
            <a:ext cx="7270750" cy="533400"/>
          </a:xfrm>
        </p:spPr>
        <p:txBody>
          <a:bodyPr/>
          <a:lstStyle/>
          <a:p>
            <a:pPr eaLnBrk="1" hangingPunct="1"/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ИНВЕСТИЦИОННОЕ КРЕДИТОВАНИЕ</a:t>
            </a:r>
            <a:r>
              <a:rPr lang="en-US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БАНК ВТБ (ПАО)</a:t>
            </a:r>
            <a:r>
              <a:rPr lang="en-US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1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7924800" y="152400"/>
            <a:ext cx="178435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tlCol="0" anchor="ctr"/>
          <a:lstStyle/>
          <a:p>
            <a:pPr marL="174625" indent="-174625" algn="just">
              <a:spcBef>
                <a:spcPts val="600"/>
              </a:spcBef>
              <a:buClr>
                <a:srgbClr val="0C538E"/>
              </a:buClr>
              <a:buSzPct val="120000"/>
              <a:buFont typeface="Wingdings" pitchFamily="2" charset="2"/>
              <a:buChar char="§"/>
            </a:pPr>
            <a:endParaRPr lang="ru-RU" sz="1200" dirty="0" smtClean="0"/>
          </a:p>
        </p:txBody>
      </p:sp>
      <p:pic>
        <p:nvPicPr>
          <p:cNvPr id="6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50" y="357166"/>
            <a:ext cx="1374406" cy="1035345"/>
          </a:xfrm>
          <a:prstGeom prst="rect">
            <a:avLst/>
          </a:prstGeom>
        </p:spPr>
      </p:pic>
      <p:sp>
        <p:nvSpPr>
          <p:cNvPr id="7" name="Rectangle 28"/>
          <p:cNvSpPr>
            <a:spLocks noChangeArrowheads="1"/>
          </p:cNvSpPr>
          <p:nvPr/>
        </p:nvSpPr>
        <p:spPr bwMode="auto">
          <a:xfrm>
            <a:off x="738158" y="1428736"/>
            <a:ext cx="8715436" cy="1285884"/>
          </a:xfrm>
          <a:prstGeom prst="rect">
            <a:avLst/>
          </a:prstGeom>
          <a:solidFill>
            <a:srgbClr val="D4E1F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8" name="Picture 27" descr="VTB_Logo_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67512" y="1142984"/>
            <a:ext cx="2442947" cy="93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9"/>
          <p:cNvSpPr>
            <a:spLocks noGrp="1"/>
          </p:cNvSpPr>
          <p:nvPr>
            <p:ph type="body" sz="quarter" idx="4294967295"/>
          </p:nvPr>
        </p:nvSpPr>
        <p:spPr bwMode="auto">
          <a:xfrm>
            <a:off x="2362200" y="990600"/>
            <a:ext cx="6858000" cy="4648200"/>
          </a:xfrm>
          <a:prstGeom prst="rect">
            <a:avLst/>
          </a:prstGeom>
          <a:noFill/>
          <a:ln w="25400" algn="ctr">
            <a:miter lim="800000"/>
            <a:headEnd/>
            <a:tailEnd/>
          </a:ln>
        </p:spPr>
        <p:txBody>
          <a:bodyPr/>
          <a:lstStyle/>
          <a:p>
            <a:pPr marL="0" lvl="1" indent="0">
              <a:buClr>
                <a:srgbClr val="0C538E"/>
              </a:buClr>
              <a:buSzPct val="120000"/>
              <a:buNone/>
              <a:tabLst>
                <a:tab pos="228600" algn="l"/>
              </a:tabLst>
            </a:pPr>
            <a:r>
              <a:rPr lang="ru-RU" altLang="ja-JP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цели привлечения  </a:t>
            </a:r>
            <a:r>
              <a:rPr lang="ru-RU" altLang="ja-JP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инвестиционного/проектного финансирования:</a:t>
            </a:r>
          </a:p>
          <a:p>
            <a:pPr marL="0" lvl="1" indent="0">
              <a:buClr>
                <a:srgbClr val="0C538E"/>
              </a:buClr>
              <a:buSzPct val="120000"/>
              <a:buNone/>
              <a:tabLst>
                <a:tab pos="228600" algn="l"/>
              </a:tabLst>
            </a:pPr>
            <a:endParaRPr lang="ru-RU" altLang="ja-JP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1" indent="-342900">
              <a:buClr>
                <a:srgbClr val="0C538E"/>
              </a:buClr>
              <a:buSzPct val="120000"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Увеличение производственных мощностей</a:t>
            </a:r>
          </a:p>
          <a:p>
            <a:pPr marL="342900" lvl="1" indent="-342900">
              <a:buClr>
                <a:srgbClr val="0C538E"/>
              </a:buClr>
              <a:buSzPct val="120000"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Расширение товарной номенклатуры</a:t>
            </a:r>
          </a:p>
          <a:p>
            <a:pPr marL="342900" lvl="1" indent="-342900">
              <a:buClr>
                <a:srgbClr val="0C538E"/>
              </a:buClr>
              <a:buSzPct val="120000"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Замена изношенного оборудования</a:t>
            </a:r>
          </a:p>
          <a:p>
            <a:pPr marL="342900" lvl="1" indent="-342900">
              <a:buClr>
                <a:srgbClr val="0C538E"/>
              </a:buClr>
              <a:buSzPct val="120000"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Внедрение новой технологии</a:t>
            </a:r>
          </a:p>
          <a:p>
            <a:pPr marL="342900" lvl="1" indent="-342900">
              <a:buClr>
                <a:srgbClr val="0C538E"/>
              </a:buClr>
              <a:buSzPct val="120000"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Выход на новый рынок сбыта</a:t>
            </a:r>
          </a:p>
          <a:p>
            <a:pPr marL="342900" lvl="1" indent="-342900">
              <a:buClr>
                <a:srgbClr val="0C538E"/>
              </a:buClr>
              <a:buSzPct val="120000"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Оптимизация себестоимости</a:t>
            </a:r>
          </a:p>
          <a:p>
            <a:pPr marL="342900" lvl="1" indent="-342900">
              <a:buClr>
                <a:srgbClr val="0C538E"/>
              </a:buClr>
              <a:buSzPct val="120000"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Снижение энергоемкости</a:t>
            </a:r>
          </a:p>
          <a:p>
            <a:pPr marL="342900" lvl="1" indent="-342900">
              <a:buClr>
                <a:srgbClr val="0C538E"/>
              </a:buClr>
              <a:buSzPct val="120000"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Переход на новую продукцию</a:t>
            </a:r>
          </a:p>
          <a:p>
            <a:pPr marL="342900" lvl="1" indent="-342900">
              <a:buClr>
                <a:srgbClr val="0C538E"/>
              </a:buClr>
              <a:buSzPct val="120000"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Вертикальная интеграция</a:t>
            </a:r>
          </a:p>
          <a:p>
            <a:pPr marL="342900" lvl="1" indent="-342900">
              <a:buClr>
                <a:srgbClr val="0C538E"/>
              </a:buClr>
              <a:buSzPct val="120000"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Горизонтальная интеграция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38400" y="304800"/>
            <a:ext cx="7270750" cy="533400"/>
          </a:xfrm>
        </p:spPr>
        <p:txBody>
          <a:bodyPr/>
          <a:lstStyle/>
          <a:p>
            <a:pPr eaLnBrk="1" hangingPunct="1"/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ИНВЕСТИЦИОННОЕ КРЕДИТОВАНИЕ</a:t>
            </a:r>
            <a:r>
              <a:rPr lang="en-US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БАНК ВТБ (ПАО)</a:t>
            </a:r>
            <a:r>
              <a:rPr lang="en-US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1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7924800" y="152400"/>
            <a:ext cx="178435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tlCol="0" anchor="ctr"/>
          <a:lstStyle/>
          <a:p>
            <a:pPr marL="174625" indent="-174625" algn="just">
              <a:spcBef>
                <a:spcPts val="600"/>
              </a:spcBef>
              <a:buClr>
                <a:srgbClr val="0C538E"/>
              </a:buClr>
              <a:buSzPct val="120000"/>
              <a:buFont typeface="Wingdings" pitchFamily="2" charset="2"/>
              <a:buChar char="§"/>
            </a:pPr>
            <a:endParaRPr lang="ru-RU" sz="1200" dirty="0" smtClean="0"/>
          </a:p>
        </p:txBody>
      </p:sp>
      <p:pic>
        <p:nvPicPr>
          <p:cNvPr id="6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9600"/>
            <a:ext cx="1279573" cy="9639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pag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Основные типы инвестиционных проектов</a:t>
            </a:r>
          </a:p>
        </p:txBody>
      </p:sp>
      <p:sp>
        <p:nvSpPr>
          <p:cNvPr id="25607" name="Rectangle 25"/>
          <p:cNvSpPr>
            <a:spLocks noChangeArrowheads="1"/>
          </p:cNvSpPr>
          <p:nvPr/>
        </p:nvSpPr>
        <p:spPr bwMode="auto">
          <a:xfrm>
            <a:off x="4572000" y="1371600"/>
            <a:ext cx="53340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/>
          <a:lstStyle/>
          <a:p>
            <a:pPr marL="180975" lvl="1" indent="-180975">
              <a:buClr>
                <a:srgbClr val="0C538E"/>
              </a:buClr>
              <a:buSzPct val="120000"/>
              <a:buFont typeface="Wingdings" pitchFamily="2" charset="2"/>
              <a:buChar char="§"/>
              <a:tabLst>
                <a:tab pos="228600" algn="l"/>
              </a:tabLst>
            </a:pPr>
            <a:r>
              <a:rPr lang="ru-RU" altLang="ja-JP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 – финансирование </a:t>
            </a:r>
            <a:r>
              <a:rPr lang="ru-RU" altLang="ja-JP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создания нового или приобретения </a:t>
            </a:r>
            <a:r>
              <a:rPr lang="ru-RU" altLang="ja-JP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доли </a:t>
            </a:r>
            <a:r>
              <a:rPr lang="ru-RU" altLang="ja-JP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действующем  </a:t>
            </a:r>
            <a:r>
              <a:rPr lang="ru-RU" altLang="ja-JP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предприятии</a:t>
            </a:r>
          </a:p>
          <a:p>
            <a:pPr marL="180975" lvl="1" indent="-180975">
              <a:buClr>
                <a:srgbClr val="0C538E"/>
              </a:buClr>
              <a:buSzPct val="120000"/>
              <a:buFont typeface="Wingdings" pitchFamily="2" charset="2"/>
              <a:buChar char="§"/>
              <a:tabLst>
                <a:tab pos="228600" algn="l"/>
              </a:tabLst>
            </a:pPr>
            <a:r>
              <a:rPr lang="ru-RU" altLang="ja-JP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Типичные сценарии:</a:t>
            </a:r>
          </a:p>
          <a:p>
            <a:pPr marL="638175" lvl="2" indent="-180975">
              <a:buClr>
                <a:srgbClr val="0C538E"/>
              </a:buClr>
              <a:buSzPct val="120000"/>
              <a:buFont typeface="Wingdings" pitchFamily="2" charset="2"/>
              <a:buChar char="§"/>
              <a:tabLst>
                <a:tab pos="228600" algn="l"/>
              </a:tabLst>
            </a:pPr>
            <a:r>
              <a:rPr lang="ru-RU" altLang="ja-JP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Региональная экспансия</a:t>
            </a:r>
          </a:p>
          <a:p>
            <a:pPr marL="638175" lvl="2" indent="-180975">
              <a:buClr>
                <a:srgbClr val="0C538E"/>
              </a:buClr>
              <a:buSzPct val="120000"/>
              <a:buFont typeface="Wingdings" pitchFamily="2" charset="2"/>
              <a:buChar char="§"/>
              <a:tabLst>
                <a:tab pos="228600" algn="l"/>
              </a:tabLst>
            </a:pPr>
            <a:r>
              <a:rPr lang="ru-RU" altLang="ja-JP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100% загруженность действующего </a:t>
            </a:r>
            <a:r>
              <a:rPr lang="ru-RU" altLang="ja-JP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производства</a:t>
            </a:r>
          </a:p>
          <a:p>
            <a:pPr marL="638175" lvl="2" indent="-180975">
              <a:buClr>
                <a:srgbClr val="0C538E"/>
              </a:buClr>
              <a:buSzPct val="120000"/>
              <a:buFont typeface="Wingdings" pitchFamily="2" charset="2"/>
              <a:buChar char="§"/>
              <a:tabLst>
                <a:tab pos="228600" algn="l"/>
              </a:tabLst>
            </a:pPr>
            <a:r>
              <a:rPr lang="ru-RU" altLang="ja-JP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Увеличение доли на рынке</a:t>
            </a:r>
            <a:endParaRPr lang="ru-RU" altLang="ja-JP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8175" lvl="2" indent="-180975">
              <a:buClr>
                <a:srgbClr val="0C538E"/>
              </a:buClr>
              <a:buSzPct val="120000"/>
              <a:buFont typeface="Wingdings" pitchFamily="2" charset="2"/>
              <a:buChar char="§"/>
              <a:tabLst>
                <a:tab pos="228600" algn="l"/>
              </a:tabLst>
            </a:pPr>
            <a:r>
              <a:rPr lang="ru-RU" altLang="ja-JP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Реструктуризация</a:t>
            </a:r>
            <a:endParaRPr lang="ru-RU" altLang="ja-JP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>
              <a:buClr>
                <a:srgbClr val="0C538E"/>
              </a:buClr>
              <a:buSzPct val="120000"/>
              <a:tabLst>
                <a:tab pos="228600" algn="l"/>
              </a:tabLst>
            </a:pPr>
            <a:endParaRPr lang="ru-RU" altLang="ja-JP" sz="1100" b="1" dirty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0975" lvl="1" indent="-180975">
              <a:buClr>
                <a:srgbClr val="0C538E"/>
              </a:buClr>
              <a:buSzPct val="120000"/>
              <a:buFont typeface="Wingdings" pitchFamily="2" charset="2"/>
              <a:buChar char="§"/>
              <a:tabLst>
                <a:tab pos="228600" algn="l"/>
              </a:tabLst>
            </a:pPr>
            <a:endParaRPr lang="en-US" altLang="ja-JP" sz="1100" b="1" dirty="0">
              <a:solidFill>
                <a:srgbClr val="1F497D"/>
              </a:solidFill>
              <a:latin typeface="Times New Roman" pitchFamily="18" charset="0"/>
              <a:ea typeface="ＭＳ Ｐゴシック"/>
              <a:cs typeface="Times New Roman" pitchFamily="18" charset="0"/>
            </a:endParaRPr>
          </a:p>
        </p:txBody>
      </p:sp>
      <p:sp>
        <p:nvSpPr>
          <p:cNvPr id="23" name="Rectangle 31"/>
          <p:cNvSpPr>
            <a:spLocks noChangeArrowheads="1"/>
          </p:cNvSpPr>
          <p:nvPr/>
        </p:nvSpPr>
        <p:spPr bwMode="auto">
          <a:xfrm>
            <a:off x="2514600" y="2971800"/>
            <a:ext cx="1905000" cy="1447800"/>
          </a:xfrm>
          <a:prstGeom prst="rect">
            <a:avLst/>
          </a:prstGeom>
          <a:solidFill>
            <a:srgbClr val="1F497D"/>
          </a:soli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Модернизация 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производственных мощностей</a:t>
            </a:r>
          </a:p>
        </p:txBody>
      </p:sp>
      <p:sp>
        <p:nvSpPr>
          <p:cNvPr id="24" name="Rectangle 31"/>
          <p:cNvSpPr>
            <a:spLocks noChangeArrowheads="1"/>
          </p:cNvSpPr>
          <p:nvPr/>
        </p:nvSpPr>
        <p:spPr bwMode="auto">
          <a:xfrm>
            <a:off x="2514600" y="4648200"/>
            <a:ext cx="1905000" cy="1676400"/>
          </a:xfrm>
          <a:prstGeom prst="rect">
            <a:avLst/>
          </a:prstGeom>
          <a:solidFill>
            <a:srgbClr val="1F497D"/>
          </a:soli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ефинансирование понесенных 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затрат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14" name="Rectangle 25"/>
          <p:cNvSpPr>
            <a:spLocks noChangeArrowheads="1"/>
          </p:cNvSpPr>
          <p:nvPr/>
        </p:nvSpPr>
        <p:spPr bwMode="auto">
          <a:xfrm>
            <a:off x="4572000" y="2971800"/>
            <a:ext cx="53340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/>
          <a:lstStyle/>
          <a:p>
            <a:pPr marL="180975" lvl="1" indent="-180975">
              <a:buClr>
                <a:srgbClr val="0C538E"/>
              </a:buClr>
              <a:buSzPct val="120000"/>
              <a:buFont typeface="Wingdings" pitchFamily="2" charset="2"/>
              <a:buChar char="§"/>
              <a:tabLst>
                <a:tab pos="228600" algn="l"/>
              </a:tabLst>
            </a:pPr>
            <a:r>
              <a:rPr lang="ru-RU" altLang="ja-JP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 – финансирование </a:t>
            </a:r>
            <a:r>
              <a:rPr lang="ru-RU" altLang="ja-JP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модернизации текущих производственных </a:t>
            </a:r>
            <a:r>
              <a:rPr lang="ru-RU" altLang="ja-JP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мощностей </a:t>
            </a:r>
            <a:endParaRPr lang="ru-RU" altLang="ja-JP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0975" lvl="1" indent="-180975">
              <a:buClr>
                <a:srgbClr val="0C538E"/>
              </a:buClr>
              <a:buSzPct val="120000"/>
              <a:buFont typeface="Wingdings" pitchFamily="2" charset="2"/>
              <a:buChar char="§"/>
              <a:tabLst>
                <a:tab pos="228600" algn="l"/>
              </a:tabLst>
            </a:pPr>
            <a:r>
              <a:rPr lang="ru-RU" altLang="ja-JP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Типичные </a:t>
            </a:r>
            <a:r>
              <a:rPr lang="ru-RU" altLang="ja-JP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сценарии:</a:t>
            </a:r>
          </a:p>
          <a:p>
            <a:pPr marL="638175" lvl="2" indent="-180975">
              <a:buClr>
                <a:srgbClr val="0C538E"/>
              </a:buClr>
              <a:buSzPct val="120000"/>
              <a:buFont typeface="Wingdings" pitchFamily="2" charset="2"/>
              <a:buChar char="§"/>
              <a:tabLst>
                <a:tab pos="228600" algn="l"/>
              </a:tabLst>
            </a:pPr>
            <a:r>
              <a:rPr lang="ru-RU" altLang="ja-JP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Меняющиеся </a:t>
            </a:r>
            <a:r>
              <a:rPr lang="ru-RU" altLang="ja-JP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технологические и рыночные требования</a:t>
            </a:r>
          </a:p>
          <a:p>
            <a:pPr marL="638175" lvl="2" indent="-180975">
              <a:buClr>
                <a:srgbClr val="0C538E"/>
              </a:buClr>
              <a:buSzPct val="120000"/>
              <a:buFont typeface="Wingdings" pitchFamily="2" charset="2"/>
              <a:buChar char="§"/>
              <a:tabLst>
                <a:tab pos="228600" algn="l"/>
              </a:tabLst>
            </a:pPr>
            <a:r>
              <a:rPr lang="ru-RU" altLang="ja-JP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Переход </a:t>
            </a:r>
            <a:r>
              <a:rPr lang="ru-RU" altLang="ja-JP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более эффективное оборудование</a:t>
            </a:r>
            <a:endParaRPr lang="ru-RU" altLang="ja-JP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8175" lvl="2" indent="-180975">
              <a:buClr>
                <a:srgbClr val="0C538E"/>
              </a:buClr>
              <a:buSzPct val="120000"/>
              <a:buFont typeface="Wingdings" pitchFamily="2" charset="2"/>
              <a:buChar char="§"/>
              <a:tabLst>
                <a:tab pos="228600" algn="l"/>
              </a:tabLst>
            </a:pPr>
            <a:r>
              <a:rPr lang="ru-RU" altLang="ja-JP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Расширение номенклатуры производства, глубины </a:t>
            </a:r>
            <a:r>
              <a:rPr lang="ru-RU" altLang="ja-JP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переработки</a:t>
            </a:r>
            <a:endParaRPr lang="ru-RU" altLang="ja-JP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0975" lvl="1" indent="-180975">
              <a:buClr>
                <a:srgbClr val="0C538E"/>
              </a:buClr>
              <a:buSzPct val="120000"/>
              <a:buFont typeface="Wingdings" pitchFamily="2" charset="2"/>
              <a:buChar char="§"/>
              <a:tabLst>
                <a:tab pos="228600" algn="l"/>
              </a:tabLst>
            </a:pPr>
            <a:endParaRPr lang="ru-RU" altLang="ja-JP" sz="1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0975" lvl="1" indent="-180975">
              <a:buClr>
                <a:srgbClr val="0C538E"/>
              </a:buClr>
              <a:buSzPct val="120000"/>
              <a:buFont typeface="Wingdings" pitchFamily="2" charset="2"/>
              <a:buChar char="§"/>
              <a:tabLst>
                <a:tab pos="228600" algn="l"/>
              </a:tabLst>
            </a:pPr>
            <a:endParaRPr lang="en-US" altLang="ja-JP" sz="1100" b="1" dirty="0">
              <a:solidFill>
                <a:srgbClr val="002060"/>
              </a:solidFill>
              <a:latin typeface="Times New Roman" pitchFamily="18" charset="0"/>
              <a:ea typeface="ＭＳ Ｐゴシック"/>
              <a:cs typeface="Times New Roman" pitchFamily="18" charset="0"/>
            </a:endParaRPr>
          </a:p>
        </p:txBody>
      </p:sp>
      <p:sp>
        <p:nvSpPr>
          <p:cNvPr id="25615" name="Rectangle 25"/>
          <p:cNvSpPr>
            <a:spLocks noChangeArrowheads="1"/>
          </p:cNvSpPr>
          <p:nvPr/>
        </p:nvSpPr>
        <p:spPr bwMode="auto">
          <a:xfrm>
            <a:off x="4572000" y="4648200"/>
            <a:ext cx="53340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/>
          <a:lstStyle/>
          <a:p>
            <a:pPr marL="180975" lvl="1" indent="-180975">
              <a:buClr>
                <a:srgbClr val="0C538E"/>
              </a:buClr>
              <a:buSzPct val="120000"/>
              <a:buFont typeface="Wingdings" pitchFamily="2" charset="2"/>
              <a:buChar char="§"/>
              <a:tabLst>
                <a:tab pos="228600" algn="l"/>
              </a:tabLst>
            </a:pPr>
            <a:r>
              <a:rPr lang="ru-RU" altLang="ja-JP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 – высвобождение собственных средств и/или улучшение условий кредитования</a:t>
            </a:r>
          </a:p>
          <a:p>
            <a:pPr marL="180975" lvl="1" indent="-180975">
              <a:buClr>
                <a:srgbClr val="0C538E"/>
              </a:buClr>
              <a:buSzPct val="120000"/>
              <a:buFont typeface="Wingdings" pitchFamily="2" charset="2"/>
              <a:buChar char="§"/>
              <a:tabLst>
                <a:tab pos="228600" algn="l"/>
              </a:tabLst>
            </a:pPr>
            <a:r>
              <a:rPr lang="ru-RU" altLang="ja-JP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Типичные сценарии:</a:t>
            </a:r>
          </a:p>
          <a:p>
            <a:pPr marL="638175" lvl="2" indent="-180975">
              <a:buClr>
                <a:srgbClr val="0C538E"/>
              </a:buClr>
              <a:buSzPct val="120000"/>
              <a:buFont typeface="Wingdings" pitchFamily="2" charset="2"/>
              <a:buChar char="§"/>
              <a:tabLst>
                <a:tab pos="228600" algn="l"/>
              </a:tabLst>
            </a:pPr>
            <a:r>
              <a:rPr lang="ru-RU" altLang="ja-JP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Рефинансирование кредитов строительной фазы и высвобождение собственных средств </a:t>
            </a:r>
            <a:endParaRPr lang="ru-RU" altLang="ja-JP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8175" lvl="2" indent="-180975">
              <a:buClr>
                <a:srgbClr val="0C538E"/>
              </a:buClr>
              <a:buSzPct val="120000"/>
              <a:buFont typeface="Wingdings" pitchFamily="2" charset="2"/>
              <a:buChar char="§"/>
              <a:tabLst>
                <a:tab pos="228600" algn="l"/>
              </a:tabLst>
            </a:pPr>
            <a:r>
              <a:rPr lang="ru-RU" altLang="ja-JP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Финансирование  нового строительства </a:t>
            </a:r>
            <a:r>
              <a:rPr lang="ru-RU" altLang="ja-JP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 залог </a:t>
            </a:r>
            <a:r>
              <a:rPr lang="ru-RU" altLang="ja-JP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действующих объектов</a:t>
            </a:r>
            <a:endParaRPr lang="ru-RU" altLang="ja-JP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>
              <a:buClr>
                <a:srgbClr val="0C538E"/>
              </a:buClr>
              <a:buSzPct val="120000"/>
              <a:tabLst>
                <a:tab pos="228600" algn="l"/>
              </a:tabLst>
            </a:pPr>
            <a:endParaRPr lang="ru-RU" altLang="ja-JP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31"/>
          <p:cNvSpPr>
            <a:spLocks noChangeArrowheads="1"/>
          </p:cNvSpPr>
          <p:nvPr/>
        </p:nvSpPr>
        <p:spPr bwMode="auto">
          <a:xfrm>
            <a:off x="2514600" y="1371600"/>
            <a:ext cx="1905000" cy="1447800"/>
          </a:xfrm>
          <a:prstGeom prst="rect">
            <a:avLst/>
          </a:prstGeom>
          <a:solidFill>
            <a:srgbClr val="1F497D"/>
          </a:soli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Расширение 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производственных мощностей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438400" y="304800"/>
            <a:ext cx="7270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ИНВЕСТИЦИОННОЕ КРЕДИТОВАНИЕ</a:t>
            </a:r>
            <a:r>
              <a:rPr lang="en-US" sz="10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БАНК ВТБ (ПАО)</a:t>
            </a:r>
            <a:r>
              <a:rPr lang="en-US" sz="10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0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1000" kern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7924800" y="152400"/>
            <a:ext cx="178435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tlCol="0" anchor="ctr"/>
          <a:lstStyle/>
          <a:p>
            <a:pPr marL="174625" indent="-174625" algn="just">
              <a:spcBef>
                <a:spcPts val="600"/>
              </a:spcBef>
              <a:buClr>
                <a:srgbClr val="0C538E"/>
              </a:buClr>
              <a:buSzPct val="120000"/>
              <a:buFont typeface="Wingdings" pitchFamily="2" charset="2"/>
              <a:buChar char="§"/>
            </a:pPr>
            <a:endParaRPr lang="ru-RU" sz="1200" dirty="0" smtClean="0"/>
          </a:p>
        </p:txBody>
      </p:sp>
      <p:pic>
        <p:nvPicPr>
          <p:cNvPr id="11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9600"/>
            <a:ext cx="1279573" cy="9639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page"/>
          <p:cNvSpPr>
            <a:spLocks noGrp="1"/>
          </p:cNvSpPr>
          <p:nvPr>
            <p:ph type="title"/>
          </p:nvPr>
        </p:nvSpPr>
        <p:spPr>
          <a:xfrm>
            <a:off x="2435225" y="533400"/>
            <a:ext cx="7270750" cy="796925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Ключевые риски инвестиционных проектов</a:t>
            </a:r>
          </a:p>
        </p:txBody>
      </p:sp>
      <p:sp>
        <p:nvSpPr>
          <p:cNvPr id="25" name="Rectangle 31"/>
          <p:cNvSpPr>
            <a:spLocks noChangeArrowheads="1"/>
          </p:cNvSpPr>
          <p:nvPr/>
        </p:nvSpPr>
        <p:spPr bwMode="auto">
          <a:xfrm>
            <a:off x="2514600" y="1219200"/>
            <a:ext cx="1905000" cy="1143000"/>
          </a:xfrm>
          <a:prstGeom prst="rect">
            <a:avLst/>
          </a:prstGeom>
          <a:solidFill>
            <a:srgbClr val="800000"/>
          </a:solidFill>
          <a:ln w="9525" algn="ctr">
            <a:noFill/>
            <a:miter lim="800000"/>
            <a:headEnd/>
            <a:tailEnd/>
          </a:ln>
          <a:effectLst>
            <a:softEdge rad="31750"/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Длительный срок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возврата</a:t>
            </a:r>
          </a:p>
        </p:txBody>
      </p:sp>
      <p:sp>
        <p:nvSpPr>
          <p:cNvPr id="27655" name="Rectangle 25"/>
          <p:cNvSpPr>
            <a:spLocks noChangeArrowheads="1"/>
          </p:cNvSpPr>
          <p:nvPr/>
        </p:nvSpPr>
        <p:spPr bwMode="auto">
          <a:xfrm>
            <a:off x="4572000" y="1295400"/>
            <a:ext cx="53340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/>
          <a:lstStyle/>
          <a:p>
            <a:pPr marL="180975" lvl="1" indent="-180975">
              <a:buClr>
                <a:srgbClr val="0C538E"/>
              </a:buClr>
              <a:buSzPct val="120000"/>
              <a:buFont typeface="Wingdings" pitchFamily="2" charset="2"/>
              <a:buChar char="§"/>
              <a:tabLst>
                <a:tab pos="228600" algn="l"/>
              </a:tabLst>
            </a:pPr>
            <a:r>
              <a:rPr lang="ru-RU" altLang="ja-JP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Срок окупаемости </a:t>
            </a:r>
            <a:r>
              <a:rPr lang="ru-RU" altLang="ja-JP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более 5 лет</a:t>
            </a:r>
            <a:endParaRPr lang="ru-RU" altLang="ja-JP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0975" lvl="1" indent="-180975">
              <a:buClr>
                <a:srgbClr val="0C538E"/>
              </a:buClr>
              <a:buSzPct val="120000"/>
              <a:buFont typeface="Wingdings" pitchFamily="2" charset="2"/>
              <a:buChar char="§"/>
              <a:tabLst>
                <a:tab pos="228600" algn="l"/>
              </a:tabLst>
            </a:pPr>
            <a:r>
              <a:rPr lang="ru-RU" altLang="ja-JP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altLang="ja-JP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ыборка </a:t>
            </a:r>
            <a:r>
              <a:rPr lang="ru-RU" altLang="ja-JP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кредита может занять дольше, чем типичный срок сделки оборотного кредитования.</a:t>
            </a:r>
          </a:p>
          <a:p>
            <a:pPr marL="180975" lvl="1" indent="-180975">
              <a:buClr>
                <a:srgbClr val="0C538E"/>
              </a:buClr>
              <a:buSzPct val="120000"/>
              <a:buFont typeface="Wingdings" pitchFamily="2" charset="2"/>
              <a:buChar char="§"/>
              <a:tabLst>
                <a:tab pos="228600" algn="l"/>
              </a:tabLst>
            </a:pPr>
            <a:r>
              <a:rPr lang="ru-RU" altLang="ja-JP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Отсутствие гарантий сохранения того же акционера и менеджмента к расчетной дате возврата кредита.</a:t>
            </a:r>
          </a:p>
          <a:p>
            <a:pPr marL="180975" lvl="1" indent="-180975">
              <a:buClr>
                <a:srgbClr val="0C538E"/>
              </a:buClr>
              <a:buSzPct val="120000"/>
              <a:buFont typeface="Wingdings" pitchFamily="2" charset="2"/>
              <a:buChar char="§"/>
              <a:tabLst>
                <a:tab pos="228600" algn="l"/>
              </a:tabLst>
            </a:pPr>
            <a:endParaRPr lang="ru-RU" altLang="ja-JP" sz="1200" dirty="0"/>
          </a:p>
          <a:p>
            <a:pPr marL="180975" lvl="1" indent="-180975">
              <a:buClr>
                <a:srgbClr val="0C538E"/>
              </a:buClr>
              <a:buSzPct val="120000"/>
              <a:buFont typeface="Wingdings" pitchFamily="2" charset="2"/>
              <a:buChar char="§"/>
              <a:tabLst>
                <a:tab pos="228600" algn="l"/>
              </a:tabLst>
            </a:pPr>
            <a:endParaRPr lang="ru-RU" altLang="ja-JP" sz="1200" dirty="0"/>
          </a:p>
          <a:p>
            <a:pPr marL="180975" lvl="1" indent="-180975">
              <a:buClr>
                <a:srgbClr val="0C538E"/>
              </a:buClr>
              <a:buSzPct val="120000"/>
              <a:buFont typeface="Wingdings" pitchFamily="2" charset="2"/>
              <a:buChar char="§"/>
              <a:tabLst>
                <a:tab pos="228600" algn="l"/>
              </a:tabLst>
            </a:pPr>
            <a:endParaRPr lang="en-US" altLang="ja-JP" sz="1200" dirty="0">
              <a:ea typeface="ＭＳ Ｐゴシック"/>
              <a:cs typeface="ＭＳ Ｐゴシック"/>
            </a:endParaRPr>
          </a:p>
        </p:txBody>
      </p:sp>
      <p:sp>
        <p:nvSpPr>
          <p:cNvPr id="23" name="Rectangle 31"/>
          <p:cNvSpPr>
            <a:spLocks noChangeArrowheads="1"/>
          </p:cNvSpPr>
          <p:nvPr/>
        </p:nvSpPr>
        <p:spPr bwMode="auto">
          <a:xfrm>
            <a:off x="2524108" y="2643182"/>
            <a:ext cx="1905000" cy="1066800"/>
          </a:xfrm>
          <a:prstGeom prst="rect">
            <a:avLst/>
          </a:prstGeom>
          <a:solidFill>
            <a:srgbClr val="800000"/>
          </a:solidFill>
          <a:ln w="9525" algn="ctr">
            <a:noFill/>
            <a:miter lim="800000"/>
            <a:headEnd/>
            <a:tailEnd/>
          </a:ln>
          <a:effectLst>
            <a:softEdge rad="31750"/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Неликвидное обеспечение</a:t>
            </a:r>
          </a:p>
        </p:txBody>
      </p:sp>
      <p:sp>
        <p:nvSpPr>
          <p:cNvPr id="24" name="Rectangle 31"/>
          <p:cNvSpPr>
            <a:spLocks noChangeArrowheads="1"/>
          </p:cNvSpPr>
          <p:nvPr/>
        </p:nvSpPr>
        <p:spPr bwMode="auto">
          <a:xfrm>
            <a:off x="2514600" y="3886200"/>
            <a:ext cx="1905000" cy="1752600"/>
          </a:xfrm>
          <a:prstGeom prst="rect">
            <a:avLst/>
          </a:prstGeom>
          <a:solidFill>
            <a:srgbClr val="800000"/>
          </a:solidFill>
          <a:ln w="9525" algn="ctr">
            <a:noFill/>
            <a:miter lim="800000"/>
            <a:headEnd/>
            <a:tailEnd/>
          </a:ln>
          <a:effectLst>
            <a:softEdge rad="31750"/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Операционные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риски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62" name="Rectangle 25"/>
          <p:cNvSpPr>
            <a:spLocks noChangeArrowheads="1"/>
          </p:cNvSpPr>
          <p:nvPr/>
        </p:nvSpPr>
        <p:spPr bwMode="auto">
          <a:xfrm>
            <a:off x="4572000" y="2590800"/>
            <a:ext cx="53340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/>
          <a:lstStyle/>
          <a:p>
            <a:pPr marL="180975" lvl="1" indent="-180975">
              <a:buClr>
                <a:srgbClr val="0C538E"/>
              </a:buClr>
              <a:buSzPct val="120000"/>
              <a:buFont typeface="Wingdings" pitchFamily="2" charset="2"/>
              <a:buChar char="§"/>
              <a:tabLst>
                <a:tab pos="228600" algn="l"/>
              </a:tabLst>
            </a:pPr>
            <a:r>
              <a:rPr lang="ru-RU" altLang="ja-JP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Доли в частном бизнесе, объекты промышленного строительства и специальное производственное оборудование как типичное обеспечение.</a:t>
            </a:r>
          </a:p>
          <a:p>
            <a:pPr marL="180975" lvl="1" indent="-180975">
              <a:buClr>
                <a:srgbClr val="0C538E"/>
              </a:buClr>
              <a:buSzPct val="120000"/>
              <a:buFont typeface="Wingdings" pitchFamily="2" charset="2"/>
              <a:buChar char="§"/>
              <a:tabLst>
                <a:tab pos="228600" algn="l"/>
              </a:tabLst>
            </a:pPr>
            <a:r>
              <a:rPr lang="ru-RU" altLang="ja-JP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Принципиальное отличие от сделок проектного финансирования - отсутствие длинных контрактов на продажу производимой продукции (и возможности положиться на кредитоспособность покупателя).</a:t>
            </a:r>
          </a:p>
          <a:p>
            <a:pPr marL="180975" lvl="1" indent="-180975">
              <a:buClr>
                <a:srgbClr val="0C538E"/>
              </a:buClr>
              <a:buSzPct val="120000"/>
              <a:buFont typeface="Wingdings" pitchFamily="2" charset="2"/>
              <a:buChar char="§"/>
              <a:tabLst>
                <a:tab pos="228600" algn="l"/>
              </a:tabLst>
            </a:pPr>
            <a:endParaRPr lang="ru-RU" altLang="ja-JP" sz="1100" b="1" dirty="0"/>
          </a:p>
          <a:p>
            <a:pPr marL="180975" lvl="1" indent="-180975">
              <a:buClr>
                <a:srgbClr val="0C538E"/>
              </a:buClr>
              <a:buSzPct val="120000"/>
              <a:buFont typeface="Wingdings" pitchFamily="2" charset="2"/>
              <a:buChar char="§"/>
              <a:tabLst>
                <a:tab pos="228600" algn="l"/>
              </a:tabLst>
            </a:pPr>
            <a:endParaRPr lang="ru-RU" altLang="ja-JP" sz="1100" b="1" dirty="0"/>
          </a:p>
          <a:p>
            <a:pPr marL="180975" lvl="1" indent="-180975">
              <a:buClr>
                <a:srgbClr val="0C538E"/>
              </a:buClr>
              <a:buSzPct val="120000"/>
              <a:buFont typeface="Wingdings" pitchFamily="2" charset="2"/>
              <a:buChar char="§"/>
              <a:tabLst>
                <a:tab pos="228600" algn="l"/>
              </a:tabLst>
            </a:pPr>
            <a:endParaRPr lang="en-US" altLang="ja-JP" sz="1100" b="1" dirty="0">
              <a:ea typeface="ＭＳ Ｐゴシック"/>
              <a:cs typeface="ＭＳ Ｐゴシック"/>
            </a:endParaRPr>
          </a:p>
        </p:txBody>
      </p:sp>
      <p:sp>
        <p:nvSpPr>
          <p:cNvPr id="27663" name="Rectangle 25"/>
          <p:cNvSpPr>
            <a:spLocks noChangeArrowheads="1"/>
          </p:cNvSpPr>
          <p:nvPr/>
        </p:nvSpPr>
        <p:spPr bwMode="auto">
          <a:xfrm>
            <a:off x="4572000" y="3962400"/>
            <a:ext cx="53340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/>
          <a:lstStyle/>
          <a:p>
            <a:pPr marL="180975" lvl="1" indent="-180975">
              <a:buClr>
                <a:srgbClr val="0C538E"/>
              </a:buClr>
              <a:buSzPct val="120000"/>
              <a:buFont typeface="Wingdings" pitchFamily="2" charset="2"/>
              <a:buChar char="§"/>
              <a:tabLst>
                <a:tab pos="228600" algn="l"/>
              </a:tabLst>
            </a:pPr>
            <a:r>
              <a:rPr lang="ru-RU" altLang="ja-JP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Проектные ошибки – недооценка конкуренции, переоценка спроса, недооценка затрат</a:t>
            </a:r>
            <a:r>
              <a:rPr lang="en-US" altLang="ja-JP" sz="1200" b="1" dirty="0">
                <a:solidFill>
                  <a:srgbClr val="002060"/>
                </a:solidFill>
                <a:latin typeface="Times New Roman" pitchFamily="18" charset="0"/>
                <a:ea typeface="ＭＳ Ｐゴシック"/>
                <a:cs typeface="Times New Roman" pitchFamily="18" charset="0"/>
              </a:rPr>
              <a:t> - </a:t>
            </a:r>
            <a:r>
              <a:rPr lang="ru-RU" altLang="ja-JP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простаивающие производственные мощности </a:t>
            </a:r>
          </a:p>
          <a:p>
            <a:pPr marL="180975" lvl="1" indent="-180975">
              <a:buClr>
                <a:srgbClr val="0C538E"/>
              </a:buClr>
              <a:buSzPct val="120000"/>
              <a:buFont typeface="Wingdings" pitchFamily="2" charset="2"/>
              <a:buChar char="§"/>
              <a:tabLst>
                <a:tab pos="228600" algn="l"/>
              </a:tabLst>
            </a:pPr>
            <a:r>
              <a:rPr lang="ru-RU" altLang="ja-JP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Риски строительства – некачественный подрядчик, перерасход и задержки этапов работ, нехватка собственных средств</a:t>
            </a:r>
            <a:r>
              <a:rPr lang="en-US" altLang="ja-JP" sz="1200" b="1" dirty="0">
                <a:solidFill>
                  <a:srgbClr val="002060"/>
                </a:solidFill>
                <a:latin typeface="Times New Roman" pitchFamily="18" charset="0"/>
                <a:ea typeface="ＭＳ Ｐゴシック"/>
                <a:cs typeface="Times New Roman" pitchFamily="18" charset="0"/>
              </a:rPr>
              <a:t> - </a:t>
            </a:r>
            <a:r>
              <a:rPr lang="ru-RU" altLang="ja-JP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существенное ухудшение расчетной экономики проекта. </a:t>
            </a:r>
          </a:p>
          <a:p>
            <a:pPr marL="180975" lvl="1" indent="-180975">
              <a:buClr>
                <a:srgbClr val="0C538E"/>
              </a:buClr>
              <a:buSzPct val="120000"/>
              <a:buFont typeface="Wingdings" pitchFamily="2" charset="2"/>
              <a:buChar char="§"/>
              <a:tabLst>
                <a:tab pos="228600" algn="l"/>
              </a:tabLst>
            </a:pPr>
            <a:r>
              <a:rPr lang="ru-RU" altLang="ja-JP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Риски управления – уход ключевого менеджмента после прихода нового акционера, падение продаж и снижение рентабельности</a:t>
            </a:r>
            <a:r>
              <a:rPr lang="en-US" altLang="ja-JP" sz="1200" b="1" dirty="0">
                <a:solidFill>
                  <a:srgbClr val="002060"/>
                </a:solidFill>
                <a:latin typeface="Times New Roman" pitchFamily="18" charset="0"/>
                <a:ea typeface="ＭＳ Ｐゴシック"/>
                <a:cs typeface="Times New Roman" pitchFamily="18" charset="0"/>
              </a:rPr>
              <a:t> - </a:t>
            </a:r>
            <a:r>
              <a:rPr lang="ru-RU" altLang="ja-JP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резкое падение стоимости бизнеса (заложенного в обеспечение кредита). </a:t>
            </a:r>
          </a:p>
          <a:p>
            <a:pPr marL="180975" lvl="1" indent="-180975">
              <a:buClr>
                <a:srgbClr val="0C538E"/>
              </a:buClr>
              <a:buSzPct val="120000"/>
              <a:tabLst>
                <a:tab pos="228600" algn="l"/>
              </a:tabLst>
            </a:pPr>
            <a:endParaRPr lang="ru-RU" altLang="ja-JP" sz="1100" b="1" dirty="0"/>
          </a:p>
          <a:p>
            <a:pPr marL="180975" lvl="1" indent="-180975">
              <a:buClr>
                <a:srgbClr val="0C538E"/>
              </a:buClr>
              <a:buSzPct val="120000"/>
              <a:buFont typeface="Wingdings" pitchFamily="2" charset="2"/>
              <a:buChar char="§"/>
              <a:tabLst>
                <a:tab pos="228600" algn="l"/>
              </a:tabLst>
            </a:pPr>
            <a:endParaRPr lang="en-US" altLang="ja-JP" sz="1100" b="1" dirty="0">
              <a:ea typeface="ＭＳ Ｐゴシック"/>
              <a:cs typeface="ＭＳ Ｐゴシック"/>
            </a:endParaRPr>
          </a:p>
        </p:txBody>
      </p:sp>
      <p:sp>
        <p:nvSpPr>
          <p:cNvPr id="14" name="Rectangle 31"/>
          <p:cNvSpPr>
            <a:spLocks noChangeArrowheads="1"/>
          </p:cNvSpPr>
          <p:nvPr/>
        </p:nvSpPr>
        <p:spPr bwMode="auto">
          <a:xfrm>
            <a:off x="2514600" y="5867400"/>
            <a:ext cx="1905000" cy="609600"/>
          </a:xfrm>
          <a:prstGeom prst="rect">
            <a:avLst/>
          </a:prstGeom>
          <a:solidFill>
            <a:srgbClr val="800000"/>
          </a:solidFill>
          <a:ln w="9525" algn="ctr">
            <a:noFill/>
            <a:miter lim="800000"/>
            <a:headEnd/>
            <a:tailEnd/>
          </a:ln>
          <a:effectLst>
            <a:softEdge rad="31750"/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ru-RU" sz="1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Неоперационные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риски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68" name="Rectangle 25"/>
          <p:cNvSpPr>
            <a:spLocks noChangeArrowheads="1"/>
          </p:cNvSpPr>
          <p:nvPr/>
        </p:nvSpPr>
        <p:spPr bwMode="auto">
          <a:xfrm>
            <a:off x="4572000" y="5943600"/>
            <a:ext cx="53340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/>
          <a:lstStyle/>
          <a:p>
            <a:pPr marL="180975" lvl="1" indent="-180975">
              <a:buClr>
                <a:srgbClr val="0C538E"/>
              </a:buClr>
              <a:buSzPct val="120000"/>
              <a:buFont typeface="Wingdings" pitchFamily="2" charset="2"/>
              <a:buChar char="§"/>
              <a:tabLst>
                <a:tab pos="228600" algn="l"/>
              </a:tabLst>
            </a:pPr>
            <a:r>
              <a:rPr lang="ru-RU" altLang="ja-JP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Большие бюджеты капитальных затрат и суммы сделок несут риск попыток мошенничества и хищений средств Банка.</a:t>
            </a:r>
            <a:endParaRPr lang="en-US" altLang="ja-JP" sz="1200" b="1" dirty="0">
              <a:solidFill>
                <a:srgbClr val="002060"/>
              </a:solidFill>
              <a:latin typeface="Times New Roman" pitchFamily="18" charset="0"/>
              <a:ea typeface="ＭＳ Ｐゴシック"/>
              <a:cs typeface="Times New Roman" pitchFamily="18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438400" y="304800"/>
            <a:ext cx="7270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ИНВЕСТИЦИОННОЕ КРЕДИТОВАНИЕ</a:t>
            </a:r>
            <a:r>
              <a:rPr lang="en-US" sz="10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БАНК ВТБ (ПАО)</a:t>
            </a:r>
            <a:r>
              <a:rPr lang="en-US" sz="1000" kern="0" dirty="0" smtClean="0">
                <a:solidFill>
                  <a:schemeClr val="bg1"/>
                </a:solidFill>
              </a:rPr>
              <a:t/>
            </a:r>
            <a:br>
              <a:rPr lang="en-US" sz="1000" kern="0" dirty="0" smtClean="0">
                <a:solidFill>
                  <a:schemeClr val="bg1"/>
                </a:solidFill>
              </a:rPr>
            </a:br>
            <a:endParaRPr lang="en-US" sz="1000" kern="0" dirty="0" smtClean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7924800" y="152400"/>
            <a:ext cx="178435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tlCol="0" anchor="ctr"/>
          <a:lstStyle/>
          <a:p>
            <a:pPr marL="174625" indent="-174625" algn="just">
              <a:spcBef>
                <a:spcPts val="600"/>
              </a:spcBef>
              <a:buClr>
                <a:srgbClr val="0C538E"/>
              </a:buClr>
              <a:buSzPct val="120000"/>
              <a:buFont typeface="Wingdings" pitchFamily="2" charset="2"/>
              <a:buChar char="§"/>
            </a:pPr>
            <a:endParaRPr lang="ru-RU" sz="1200" dirty="0" smtClean="0"/>
          </a:p>
        </p:txBody>
      </p:sp>
      <p:pic>
        <p:nvPicPr>
          <p:cNvPr id="13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9600"/>
            <a:ext cx="1279573" cy="9639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2438400" y="1219200"/>
            <a:ext cx="1892300" cy="1676400"/>
          </a:xfrm>
          <a:prstGeom prst="rect">
            <a:avLst/>
          </a:prstGeom>
          <a:solidFill>
            <a:srgbClr val="1F497D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условия</a:t>
            </a:r>
          </a:p>
        </p:txBody>
      </p:sp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2438398" y="3114675"/>
            <a:ext cx="1878013" cy="2133600"/>
          </a:xfrm>
          <a:prstGeom prst="rect">
            <a:avLst/>
          </a:prstGeom>
          <a:solidFill>
            <a:srgbClr val="1F497D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Существенные условия</a:t>
            </a:r>
          </a:p>
        </p:txBody>
      </p:sp>
      <p:sp>
        <p:nvSpPr>
          <p:cNvPr id="8" name="Rectangle 27"/>
          <p:cNvSpPr>
            <a:spLocks noChangeArrowheads="1"/>
          </p:cNvSpPr>
          <p:nvPr/>
        </p:nvSpPr>
        <p:spPr bwMode="auto">
          <a:xfrm>
            <a:off x="2438400" y="5441950"/>
            <a:ext cx="1892300" cy="1219200"/>
          </a:xfrm>
          <a:prstGeom prst="rect">
            <a:avLst/>
          </a:prstGeom>
          <a:solidFill>
            <a:srgbClr val="1F497D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Дополнительные условия</a:t>
            </a:r>
          </a:p>
        </p:txBody>
      </p:sp>
      <p:sp>
        <p:nvSpPr>
          <p:cNvPr id="29708" name="Rectangle 25"/>
          <p:cNvSpPr>
            <a:spLocks noChangeArrowheads="1"/>
          </p:cNvSpPr>
          <p:nvPr/>
        </p:nvSpPr>
        <p:spPr bwMode="auto">
          <a:xfrm>
            <a:off x="4800599" y="5483225"/>
            <a:ext cx="4665664" cy="730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/>
          <a:lstStyle/>
          <a:p>
            <a:pPr marL="180975" indent="-180975">
              <a:buClr>
                <a:srgbClr val="0C538E"/>
              </a:buClr>
              <a:buSzPct val="120000"/>
              <a:buFont typeface="Wingdings" pitchFamily="2" charset="2"/>
              <a:buChar char="§"/>
              <a:tabLst>
                <a:tab pos="228600" algn="l"/>
              </a:tabLst>
            </a:pP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Поддержка со стороны региональных и/или федеральных властей</a:t>
            </a:r>
          </a:p>
          <a:p>
            <a:pPr marL="180975" indent="-180975">
              <a:buClr>
                <a:srgbClr val="0C538E"/>
              </a:buClr>
              <a:buSzPct val="120000"/>
              <a:buFont typeface="Wingdings" pitchFamily="2" charset="2"/>
              <a:buChar char="§"/>
              <a:tabLst>
                <a:tab pos="228600" algn="l"/>
              </a:tabLst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Жесткая 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структуры обеспечения</a:t>
            </a:r>
            <a:r>
              <a:rPr lang="en-US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ковенант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0975" indent="-180975">
              <a:buClr>
                <a:srgbClr val="0C538E"/>
              </a:buClr>
              <a:buSzPct val="120000"/>
              <a:buFont typeface="Wingdings" pitchFamily="2" charset="2"/>
              <a:buChar char="§"/>
              <a:tabLst>
                <a:tab pos="228600" algn="l"/>
              </a:tabLst>
            </a:pP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Готовность к введению плотного мониторинга со стороны Банка</a:t>
            </a:r>
            <a:endParaRPr lang="en-US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9" name="Rectangle 25"/>
          <p:cNvSpPr>
            <a:spLocks noChangeArrowheads="1"/>
          </p:cNvSpPr>
          <p:nvPr/>
        </p:nvSpPr>
        <p:spPr bwMode="auto">
          <a:xfrm>
            <a:off x="4800599" y="1219200"/>
            <a:ext cx="4513264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/>
          <a:lstStyle/>
          <a:p>
            <a:pPr marL="180975" indent="-180975">
              <a:buClr>
                <a:srgbClr val="0C538E"/>
              </a:buClr>
              <a:buSzPct val="120000"/>
              <a:buFont typeface="Wingdings" pitchFamily="2" charset="2"/>
              <a:buChar char="§"/>
              <a:tabLst>
                <a:tab pos="228600" algn="l"/>
              </a:tabLst>
            </a:pPr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 проекта – от</a:t>
            </a:r>
            <a:r>
              <a:rPr lang="en-US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 </a:t>
            </a:r>
            <a:r>
              <a:rPr lang="ru-RU" sz="1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0975" indent="-180975">
              <a:buClr>
                <a:srgbClr val="0C538E"/>
              </a:buClr>
              <a:buSzPct val="120000"/>
              <a:buFont typeface="Wingdings" pitchFamily="2" charset="2"/>
              <a:buChar char="§"/>
              <a:tabLst>
                <a:tab pos="228600" algn="l"/>
              </a:tabLst>
            </a:pPr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Срок финансирования – до 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лет </a:t>
            </a:r>
            <a:endParaRPr lang="en-US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0975" indent="-180975">
              <a:buClr>
                <a:srgbClr val="0C538E"/>
              </a:buClr>
              <a:buSzPct val="120000"/>
              <a:buFont typeface="Wingdings" pitchFamily="2" charset="2"/>
              <a:buChar char="§"/>
              <a:tabLst>
                <a:tab pos="228600" algn="l"/>
              </a:tabLst>
            </a:pPr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тепень </a:t>
            </a:r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участия 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Заемщика собственными средствами – </a:t>
            </a:r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en-US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0975" indent="-180975">
              <a:buClr>
                <a:srgbClr val="0C538E"/>
              </a:buClr>
              <a:buSzPct val="120000"/>
              <a:buFont typeface="Wingdings" pitchFamily="2" charset="2"/>
              <a:buChar char="§"/>
              <a:tabLst>
                <a:tab pos="228600" algn="l"/>
              </a:tabLst>
            </a:pP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Наличие источника обслуживания Долга на инвестиционной фазе</a:t>
            </a:r>
          </a:p>
          <a:p>
            <a:pPr marL="180975" indent="-180975">
              <a:buClr>
                <a:srgbClr val="0C538E"/>
              </a:buClr>
              <a:buSzPct val="120000"/>
              <a:buFont typeface="Wingdings" pitchFamily="2" charset="2"/>
              <a:buChar char="§"/>
              <a:tabLst>
                <a:tab pos="228600" algn="l"/>
              </a:tabLst>
            </a:pP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Наличие источника для обслуживания всего Долга Группы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C538E"/>
              </a:buClr>
              <a:buSzPct val="120000"/>
              <a:tabLst>
                <a:tab pos="228600" algn="l"/>
              </a:tabLst>
            </a:pPr>
            <a:endParaRPr lang="ru-RU" sz="1200" b="1" dirty="0">
              <a:solidFill>
                <a:srgbClr val="002060"/>
              </a:solidFill>
            </a:endParaRPr>
          </a:p>
          <a:p>
            <a:pPr>
              <a:buClr>
                <a:srgbClr val="0C538E"/>
              </a:buClr>
              <a:buSzPct val="120000"/>
              <a:tabLst>
                <a:tab pos="228600" algn="l"/>
              </a:tabLst>
            </a:pPr>
            <a:endParaRPr lang="ru-RU" sz="1200" b="1" dirty="0"/>
          </a:p>
        </p:txBody>
      </p:sp>
      <p:sp>
        <p:nvSpPr>
          <p:cNvPr id="29710" name="Rectangle 25"/>
          <p:cNvSpPr>
            <a:spLocks noChangeArrowheads="1"/>
          </p:cNvSpPr>
          <p:nvPr/>
        </p:nvSpPr>
        <p:spPr bwMode="auto">
          <a:xfrm>
            <a:off x="4800598" y="3146425"/>
            <a:ext cx="4741863" cy="730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/>
          <a:lstStyle/>
          <a:p>
            <a:pPr marL="180975" indent="-180975">
              <a:buClr>
                <a:srgbClr val="0C538E"/>
              </a:buClr>
              <a:buSzPct val="120000"/>
              <a:buFont typeface="Wingdings" pitchFamily="2" charset="2"/>
              <a:buChar char="§"/>
              <a:tabLst>
                <a:tab pos="228600" algn="l"/>
              </a:tabLst>
            </a:pP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Наличие проработанного бизнес-плана</a:t>
            </a:r>
            <a:r>
              <a:rPr lang="en-US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рыночного исследования в привязке к проекту</a:t>
            </a:r>
          </a:p>
          <a:p>
            <a:pPr marL="180975" indent="-180975">
              <a:buClr>
                <a:srgbClr val="0C538E"/>
              </a:buClr>
              <a:buSzPct val="120000"/>
              <a:buFont typeface="Wingdings" pitchFamily="2" charset="2"/>
              <a:buChar char="§"/>
              <a:tabLst>
                <a:tab pos="228600" algn="l"/>
              </a:tabLst>
            </a:pP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Адекватный расчетный уровень доходности проекта для акционера и исторически подтвержденный запас прочности бизнеса по марже (подтверждаемый историческими данными)</a:t>
            </a:r>
            <a:endParaRPr lang="en-US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0975" indent="-180975">
              <a:buClr>
                <a:srgbClr val="0C538E"/>
              </a:buClr>
              <a:buSzPct val="120000"/>
              <a:buFont typeface="Wingdings" pitchFamily="2" charset="2"/>
              <a:buChar char="§"/>
              <a:tabLst>
                <a:tab pos="228600" algn="l"/>
              </a:tabLst>
            </a:pP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Ограничение величины общей прогнозной долговой нагрузки на бизнес на всех уровнях и с учетом всех обязательств </a:t>
            </a:r>
          </a:p>
          <a:p>
            <a:pPr marL="180975" indent="-180975">
              <a:buClr>
                <a:srgbClr val="0C538E"/>
              </a:buClr>
              <a:buSzPct val="120000"/>
              <a:buFont typeface="Wingdings" pitchFamily="2" charset="2"/>
              <a:buChar char="§"/>
              <a:tabLst>
                <a:tab pos="228600" algn="l"/>
              </a:tabLst>
            </a:pP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Наличие запаса времени на всесторонний анализ проекта Банком</a:t>
            </a:r>
          </a:p>
          <a:p>
            <a:pPr>
              <a:buClr>
                <a:srgbClr val="0C538E"/>
              </a:buClr>
              <a:buSzPct val="120000"/>
              <a:tabLst>
                <a:tab pos="228600" algn="l"/>
              </a:tabLst>
            </a:pP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7543800" y="0"/>
            <a:ext cx="2209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itle page"/>
          <p:cNvSpPr>
            <a:spLocks noGrp="1"/>
          </p:cNvSpPr>
          <p:nvPr>
            <p:ph type="title"/>
          </p:nvPr>
        </p:nvSpPr>
        <p:spPr>
          <a:xfrm>
            <a:off x="2362200" y="533400"/>
            <a:ext cx="7270750" cy="796925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Основные условия инвестиционных кредитов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438400" y="304800"/>
            <a:ext cx="7270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ИНВЕСТИЦИОННОЕ КРЕДИТОВАНИЕ</a:t>
            </a:r>
            <a:r>
              <a:rPr lang="en-US" sz="10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БАНК ВТБ (ПАО</a:t>
            </a:r>
            <a:r>
              <a:rPr lang="ru-RU" sz="1000" kern="0" dirty="0" smtClean="0">
                <a:solidFill>
                  <a:schemeClr val="bg1"/>
                </a:solidFill>
              </a:rPr>
              <a:t>)</a:t>
            </a:r>
            <a:r>
              <a:rPr lang="en-US" sz="1000" kern="0" dirty="0" smtClean="0">
                <a:solidFill>
                  <a:schemeClr val="bg1"/>
                </a:solidFill>
              </a:rPr>
              <a:t/>
            </a:r>
            <a:br>
              <a:rPr lang="en-US" sz="1000" kern="0" dirty="0" smtClean="0">
                <a:solidFill>
                  <a:schemeClr val="bg1"/>
                </a:solidFill>
              </a:rPr>
            </a:br>
            <a:endParaRPr lang="en-US" sz="1000" kern="0" dirty="0" smtClean="0">
              <a:solidFill>
                <a:schemeClr val="bg1"/>
              </a:solidFill>
            </a:endParaRPr>
          </a:p>
        </p:txBody>
      </p:sp>
      <p:pic>
        <p:nvPicPr>
          <p:cNvPr id="11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9600"/>
            <a:ext cx="1279573" cy="96390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33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Slide Number Placeholder 2"/>
          <p:cNvSpPr txBox="1">
            <a:spLocks noGrp="1"/>
          </p:cNvSpPr>
          <p:nvPr/>
        </p:nvSpPr>
        <p:spPr bwMode="auto">
          <a:xfrm>
            <a:off x="9334501" y="6543675"/>
            <a:ext cx="42545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528A474-6CCD-4B73-B2E9-1B8024D1165C}" type="slidenum">
              <a:rPr lang="en-US" sz="1000" b="1"/>
              <a:pPr algn="r"/>
              <a:t>6</a:t>
            </a:fld>
            <a:endParaRPr lang="en-US" sz="1000" b="1"/>
          </a:p>
        </p:txBody>
      </p:sp>
      <p:sp>
        <p:nvSpPr>
          <p:cNvPr id="7" name="TextBox 6"/>
          <p:cNvSpPr txBox="1"/>
          <p:nvPr>
            <p:custDataLst>
              <p:tags r:id="rId1"/>
            </p:custDataLst>
          </p:nvPr>
        </p:nvSpPr>
        <p:spPr>
          <a:xfrm>
            <a:off x="2362200" y="381000"/>
            <a:ext cx="4532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accent2"/>
              </a:buClr>
              <a:buFont typeface="MetaBold_P" pitchFamily="2" charset="-52"/>
              <a:buNone/>
              <a:tabLst>
                <a:tab pos="3233738" algn="l"/>
              </a:tabLst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Инвестиционное и проектное финансирование</a:t>
            </a: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7924800" y="152400"/>
            <a:ext cx="178435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tlCol="0" anchor="ctr"/>
          <a:lstStyle/>
          <a:p>
            <a:pPr marL="174625" indent="-174625" algn="just">
              <a:spcBef>
                <a:spcPts val="600"/>
              </a:spcBef>
              <a:buClr>
                <a:srgbClr val="0C538E"/>
              </a:buClr>
              <a:buSzPct val="120000"/>
              <a:buFont typeface="Wingdings" pitchFamily="2" charset="2"/>
              <a:buChar char="§"/>
            </a:pPr>
            <a:endParaRPr lang="ru-RU" sz="1200" dirty="0" smtClean="0"/>
          </a:p>
        </p:txBody>
      </p:sp>
      <p:pic>
        <p:nvPicPr>
          <p:cNvPr id="9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44" y="357166"/>
            <a:ext cx="1374406" cy="1035345"/>
          </a:xfrm>
          <a:prstGeom prst="rect">
            <a:avLst/>
          </a:prstGeom>
        </p:spPr>
      </p:pic>
      <p:sp>
        <p:nvSpPr>
          <p:cNvPr id="10" name="Rectangle 28"/>
          <p:cNvSpPr>
            <a:spLocks noChangeArrowheads="1"/>
          </p:cNvSpPr>
          <p:nvPr/>
        </p:nvSpPr>
        <p:spPr bwMode="auto">
          <a:xfrm>
            <a:off x="309530" y="1357298"/>
            <a:ext cx="9072626" cy="5072098"/>
          </a:xfrm>
          <a:prstGeom prst="rect">
            <a:avLst/>
          </a:prstGeom>
          <a:solidFill>
            <a:srgbClr val="D4E1F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58775" lvl="1" defTabSz="1352550">
              <a:lnSpc>
                <a:spcPts val="1900"/>
              </a:lnSpc>
              <a:spcBef>
                <a:spcPts val="600"/>
              </a:spcBef>
              <a:tabLst>
                <a:tab pos="342900" algn="l"/>
              </a:tabLst>
            </a:pPr>
            <a:endParaRPr lang="ru-RU" altLang="ru-RU" sz="14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  <a:sym typeface="Arial" pitchFamily="34" charset="0"/>
            </a:endParaRPr>
          </a:p>
          <a:p>
            <a:r>
              <a:rPr lang="ru-RU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Сергей Блинов</a:t>
            </a:r>
          </a:p>
          <a:p>
            <a:pPr>
              <a:spcAft>
                <a:spcPts val="300"/>
              </a:spcAft>
            </a:pPr>
            <a:r>
              <a:rPr lang="ru-RU" sz="14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Директор </a:t>
            </a:r>
            <a:r>
              <a:rPr lang="en-US" sz="14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Управление регионального бизнеса</a:t>
            </a:r>
          </a:p>
          <a:p>
            <a:pPr>
              <a:spcAft>
                <a:spcPts val="300"/>
              </a:spcAft>
            </a:pPr>
            <a:r>
              <a:rPr lang="ru-RU" sz="14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Проектное и инвестиционное финансирование</a:t>
            </a:r>
          </a:p>
          <a:p>
            <a:endParaRPr lang="ru-RU" sz="1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defTabSz="1352550"/>
            <a:r>
              <a:rPr lang="ru-RU" altLang="ru-RU" sz="1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Arial" pitchFamily="34" charset="0"/>
              </a:rPr>
              <a:t>Телефон</a:t>
            </a:r>
          </a:p>
          <a:p>
            <a:pPr marL="358775" lvl="1" defTabSz="1352550">
              <a:spcBef>
                <a:spcPts val="600"/>
              </a:spcBef>
              <a:tabLst>
                <a:tab pos="342900" algn="l"/>
              </a:tabLst>
            </a:pPr>
            <a:r>
              <a:rPr lang="ru-RU" altLang="ru-RU" sz="1400" dirty="0" smtClean="0">
                <a:solidFill>
                  <a:srgbClr val="0B2972"/>
                </a:solidFill>
                <a:latin typeface="Times New Roman" pitchFamily="18" charset="0"/>
                <a:cs typeface="Times New Roman" pitchFamily="18" charset="0"/>
                <a:sym typeface="Arial" pitchFamily="34" charset="0"/>
              </a:rPr>
              <a:t>Тел.:  +7 (495)  236-70-36</a:t>
            </a:r>
          </a:p>
          <a:p>
            <a:pPr marL="358775" lvl="1" defTabSz="1352550">
              <a:spcBef>
                <a:spcPts val="600"/>
              </a:spcBef>
              <a:tabLst>
                <a:tab pos="342900" algn="l"/>
              </a:tabLst>
            </a:pPr>
            <a:r>
              <a:rPr lang="ru-RU" altLang="ru-RU" sz="1400" dirty="0" smtClean="0">
                <a:solidFill>
                  <a:srgbClr val="0B2972"/>
                </a:solidFill>
                <a:latin typeface="Times New Roman" pitchFamily="18" charset="0"/>
                <a:cs typeface="Times New Roman" pitchFamily="18" charset="0"/>
                <a:sym typeface="Arial" pitchFamily="34" charset="0"/>
              </a:rPr>
              <a:t>Тел.:  +7 (800)  775-10-73</a:t>
            </a:r>
            <a:endParaRPr lang="ru-RU" altLang="ru-RU" sz="1400" i="1" dirty="0" smtClean="0">
              <a:solidFill>
                <a:srgbClr val="7F7F7F"/>
              </a:solidFill>
              <a:latin typeface="Times New Roman" pitchFamily="18" charset="0"/>
              <a:cs typeface="Times New Roman" pitchFamily="18" charset="0"/>
              <a:sym typeface="Arial" pitchFamily="34" charset="0"/>
            </a:endParaRPr>
          </a:p>
          <a:p>
            <a:pPr lvl="1" defTabSz="1352550"/>
            <a:endParaRPr lang="ru-RU" sz="1400" dirty="0" smtClean="0">
              <a:solidFill>
                <a:srgbClr val="0A2973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defTabSz="1352550"/>
            <a:r>
              <a:rPr lang="en-US" sz="1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1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mail</a:t>
            </a:r>
            <a:endParaRPr lang="ru-RU" sz="1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defTabSz="1352550"/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5"/>
              </a:rPr>
              <a:t>ssblinov@vtb.ru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1" defTabSz="1352550"/>
            <a:endParaRPr lang="ru-RU" sz="1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defTabSz="1352550"/>
            <a:endParaRPr lang="ru-RU" sz="1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7" descr="VTB_Logo_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38950" y="1071546"/>
            <a:ext cx="2442947" cy="93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91457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2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394dOj7ukundjpdxBhRAw"/>
</p:tagLst>
</file>

<file path=ppt/theme/theme1.xml><?xml version="1.0" encoding="utf-8"?>
<a:theme xmlns:a="http://schemas.openxmlformats.org/drawingml/2006/main" name="Standard_Template_R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lIns="0" tIns="0"/>
      <a:lstStyle>
        <a:defPPr marL="174625" indent="-174625" algn="just">
          <a:spcBef>
            <a:spcPts val="600"/>
          </a:spcBef>
          <a:buClr>
            <a:srgbClr val="0C538E"/>
          </a:buClr>
          <a:buSzPct val="120000"/>
          <a:buFont typeface="Wingdings" pitchFamily="2" charset="2"/>
          <a:buChar char="§"/>
          <a:defRPr sz="1200" dirty="0" smtClean="0"/>
        </a:defPPr>
      </a:lst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96596</TotalTime>
  <Words>484</Words>
  <Application>Microsoft Macintosh PowerPoint</Application>
  <PresentationFormat>Лист A4 (210x297 мм)</PresentationFormat>
  <Paragraphs>93</Paragraphs>
  <Slides>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Standard_Template_RUS</vt:lpstr>
      <vt:lpstr>ИНВЕСТИЦИОННОЕ КРЕДИТОВАНИЕ В БАНК ВТБ (ПАО) </vt:lpstr>
      <vt:lpstr>ИНВЕСТИЦИОННОЕ КРЕДИТОВАНИЕ В БАНК ВТБ (ПАО) </vt:lpstr>
      <vt:lpstr>Основные типы инвестиционных проектов</vt:lpstr>
      <vt:lpstr>Ключевые риски инвестиционных проектов</vt:lpstr>
      <vt:lpstr>Основные условия инвестиционных кредитов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Pitchbook template</dc:title>
  <dc:subject>v 1.1</dc:subject>
  <dc:creator>VTBC</dc:creator>
  <cp:lastModifiedBy>bitkova</cp:lastModifiedBy>
  <cp:revision>514</cp:revision>
  <cp:lastPrinted>2015-08-12T12:57:48Z</cp:lastPrinted>
  <dcterms:created xsi:type="dcterms:W3CDTF">2009-12-03T20:24:34Z</dcterms:created>
  <dcterms:modified xsi:type="dcterms:W3CDTF">2015-10-14T06:05:26Z</dcterms:modified>
  <cp:category>Pitchbook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RUSSIAN</vt:lpwstr>
  </property>
  <property fmtid="{D5CDD505-2E9C-101B-9397-08002B2CF9AE}" pid="3" name="Category">
    <vt:lpwstr>Pitchbook</vt:lpwstr>
  </property>
  <property fmtid="{D5CDD505-2E9C-101B-9397-08002B2CF9AE}" pid="4" name="Version">
    <vt:lpwstr>1.6</vt:lpwstr>
  </property>
</Properties>
</file>